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tags/tag1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8" r:id="rId2"/>
    <p:sldId id="271" r:id="rId3"/>
    <p:sldId id="358" r:id="rId4"/>
    <p:sldId id="333" r:id="rId5"/>
    <p:sldId id="331" r:id="rId6"/>
    <p:sldId id="308" r:id="rId7"/>
    <p:sldId id="339" r:id="rId8"/>
    <p:sldId id="297" r:id="rId9"/>
    <p:sldId id="290" r:id="rId10"/>
    <p:sldId id="289" r:id="rId11"/>
    <p:sldId id="291" r:id="rId12"/>
    <p:sldId id="292" r:id="rId13"/>
    <p:sldId id="295" r:id="rId14"/>
    <p:sldId id="287" r:id="rId15"/>
    <p:sldId id="288" r:id="rId16"/>
    <p:sldId id="355" r:id="rId17"/>
    <p:sldId id="341" r:id="rId18"/>
    <p:sldId id="348" r:id="rId19"/>
    <p:sldId id="346" r:id="rId20"/>
    <p:sldId id="350" r:id="rId21"/>
    <p:sldId id="310" r:id="rId22"/>
    <p:sldId id="313" r:id="rId23"/>
    <p:sldId id="318" r:id="rId24"/>
    <p:sldId id="321" r:id="rId25"/>
    <p:sldId id="322" r:id="rId26"/>
    <p:sldId id="323" r:id="rId27"/>
    <p:sldId id="324" r:id="rId28"/>
    <p:sldId id="329" r:id="rId29"/>
    <p:sldId id="352" r:id="rId30"/>
    <p:sldId id="314" r:id="rId31"/>
    <p:sldId id="286" r:id="rId32"/>
    <p:sldId id="305" r:id="rId33"/>
    <p:sldId id="335" r:id="rId34"/>
    <p:sldId id="306" r:id="rId35"/>
    <p:sldId id="334" r:id="rId36"/>
    <p:sldId id="336" r:id="rId37"/>
    <p:sldId id="337" r:id="rId38"/>
    <p:sldId id="338" r:id="rId39"/>
    <p:sldId id="315" r:id="rId40"/>
    <p:sldId id="351" r:id="rId41"/>
    <p:sldId id="317" r:id="rId42"/>
    <p:sldId id="357" r:id="rId43"/>
    <p:sldId id="27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A5A5A5"/>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6667" autoAdjust="0"/>
  </p:normalViewPr>
  <p:slideViewPr>
    <p:cSldViewPr snapToGrid="0">
      <p:cViewPr varScale="1">
        <p:scale>
          <a:sx n="56" d="100"/>
          <a:sy n="56" d="100"/>
        </p:scale>
        <p:origin x="9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dgm:t>
        <a:bodyPr/>
        <a:lstStyle/>
        <a:p>
          <a:r>
            <a:rPr lang="en-US" altLang="zh-CN" b="1" dirty="0"/>
            <a:t>Select Bulk </a:t>
          </a:r>
        </a:p>
        <a:p>
          <a:r>
            <a:rPr lang="en-US" altLang="zh-CN" b="1" dirty="0"/>
            <a:t>Transactions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accent2">
            <a:lumMod val="60000"/>
            <a:lumOff val="40000"/>
          </a:schemeClr>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bg1"/>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a:solidFill>
          <a:schemeClr val="accent2">
            <a:lumMod val="60000"/>
            <a:lumOff val="40000"/>
          </a:schemeClr>
        </a:solidFill>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bg1"/>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a:solidFill>
          <a:schemeClr val="accent2">
            <a:lumMod val="60000"/>
            <a:lumOff val="40000"/>
          </a:schemeClr>
        </a:solidFill>
      </dgm:spPr>
      <dgm:t>
        <a:bodyPr/>
        <a:lstStyle/>
        <a:p>
          <a:r>
            <a:rPr lang="en-US" altLang="zh-CN" b="1" dirty="0"/>
            <a:t>Design and Compute </a:t>
          </a:r>
        </a:p>
        <a:p>
          <a:r>
            <a:rPr lang="en-US" altLang="zh-CN" b="1" dirty="0"/>
            <a:t>Sybil Scorecard </a:t>
          </a:r>
          <a:r>
            <a:rPr lang="en-US" altLang="zh-CN" b="1"/>
            <a:t>from RIs</a:t>
          </a:r>
          <a:endParaRPr lang="en-US" altLang="zh-CN" b="1" dirty="0"/>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a:solidFill>
          <a:schemeClr val="bg1"/>
        </a:solidFill>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custLinFactNeighborY="323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Transactions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a:t>
          </a:r>
          <a:r>
            <a:rPr lang="en-US" altLang="zh-CN" sz="1200" b="1" kern="1200"/>
            <a:t>from RIs</a:t>
          </a:r>
          <a:endParaRPr lang="en-US" altLang="zh-CN" sz="1200" b="1" kern="1200" dirty="0"/>
        </a:p>
      </dsp:txBody>
      <dsp:txXfrm>
        <a:off x="6578937" y="17421"/>
        <a:ext cx="2305759" cy="5599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4A676-EA0A-4D43-AE2C-305D4034E830}"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BD8C7-DF17-44E3-9127-BCA56294ED19}" type="slidenum">
              <a:rPr lang="zh-CN" altLang="en-US" smtClean="0"/>
              <a:t>‹#›</a:t>
            </a:fld>
            <a:endParaRPr lang="zh-CN" altLang="en-US"/>
          </a:p>
        </p:txBody>
      </p:sp>
    </p:spTree>
    <p:extLst>
      <p:ext uri="{BB962C8B-B14F-4D97-AF65-F5344CB8AC3E}">
        <p14:creationId xmlns:p14="http://schemas.microsoft.com/office/powerpoint/2010/main" val="412465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regeneratebarichara.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Hello every one, here is demo video of our De-Sybil project to fulfill the FDD </a:t>
            </a:r>
            <a:r>
              <a:rPr lang="en-US" altLang="zh-CN" sz="1800" b="0" i="0" u="none" strike="noStrike" dirty="0" err="1">
                <a:solidFill>
                  <a:srgbClr val="15003E"/>
                </a:solidFill>
                <a:effectLst/>
                <a:latin typeface="Miriam Libre" panose="020B0604020202020204" pitchFamily="2" charset="-79"/>
                <a:cs typeface="Miriam Libre" panose="020B0604020202020204" pitchFamily="2" charset="-79"/>
              </a:rPr>
              <a:t>Hackthon</a:t>
            </a: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The goal of our De-Sybil project is to build an intelligent Sybil discovery LEGO.</a:t>
            </a:r>
          </a:p>
          <a:p>
            <a:endParaRPr lang="zh-CN" altLang="en-US" dirty="0"/>
          </a:p>
        </p:txBody>
      </p:sp>
      <p:sp>
        <p:nvSpPr>
          <p:cNvPr id="4" name="灯片编号占位符 3"/>
          <p:cNvSpPr>
            <a:spLocks noGrp="1"/>
          </p:cNvSpPr>
          <p:nvPr>
            <p:ph type="sldNum" sz="quarter" idx="10"/>
          </p:nvPr>
        </p:nvSpPr>
        <p:spPr/>
        <p:txBody>
          <a:bodyPr/>
          <a:lstStyle/>
          <a:p>
            <a:fld id="{BB203FAE-F3F4-46F2-8467-3474A302BD8D}" type="slidenum">
              <a:rPr lang="zh-CN" altLang="en-US" smtClean="0"/>
              <a:t>1</a:t>
            </a:fld>
            <a:endParaRPr lang="zh-CN" altLang="en-US"/>
          </a:p>
        </p:txBody>
      </p:sp>
    </p:spTree>
    <p:extLst>
      <p:ext uri="{BB962C8B-B14F-4D97-AF65-F5344CB8AC3E}">
        <p14:creationId xmlns:p14="http://schemas.microsoft.com/office/powerpoint/2010/main" val="59529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Second, we design 6 risk indicators. The indicator design </a:t>
            </a:r>
            <a:r>
              <a:rPr lang="en-US" altLang="zh-CN" b="1" dirty="0">
                <a:latin typeface="IBM Plex Sans" panose="020B0604020202020204" pitchFamily="34" charset="0"/>
              </a:rPr>
              <a:t>is based on our understanding of Sybil’s motivation and the exploration on the data. </a:t>
            </a:r>
            <a:r>
              <a:rPr lang="en-US" altLang="zh-CN" dirty="0">
                <a:latin typeface="IBM Plex Sans" panose="020B0604020202020204" pitchFamily="34" charset="0"/>
              </a:rPr>
              <a:t>The three to the left are positively related to the risk of being Sybil.  Taking the first one, </a:t>
            </a:r>
            <a:r>
              <a:rPr lang="en-US" altLang="zh-CN" dirty="0" err="1">
                <a:latin typeface="IBM Plex Sans" panose="020B0604020202020204" pitchFamily="34" charset="0"/>
              </a:rPr>
              <a:t>NumOfContr</a:t>
            </a:r>
            <a:r>
              <a:rPr lang="en-US" altLang="zh-CN" dirty="0">
                <a:latin typeface="IBM Plex Sans" panose="020B0604020202020204" pitchFamily="34" charset="0"/>
              </a:rPr>
              <a:t> as an example, if 100 contributors received fund in the same transaction, it is more likely to be Sybil than that of 10 contributors. The three to the right has the property that the greater the variable, the less the risk. For example, it is understood that Sybils may transfer the same amount of fund and the amount would be as small as possible. So, we design the variable representing “</a:t>
            </a:r>
            <a:r>
              <a:rPr lang="en-US" altLang="zh-CN" sz="1200" dirty="0">
                <a:solidFill>
                  <a:srgbClr val="4B5563"/>
                </a:solidFill>
                <a:latin typeface="Franklin Gothic Medium" panose="020B0603020102020204" pitchFamily="34" charset="0"/>
                <a:sym typeface="+mn-lt"/>
              </a:rPr>
              <a:t>The number of distinct amount of transfers in a transaction</a:t>
            </a:r>
            <a:r>
              <a:rPr lang="en-US" altLang="zh-CN" dirty="0">
                <a:latin typeface="IBM Plex Sans" panose="020B0604020202020204" pitchFamily="34" charset="0"/>
              </a:rPr>
              <a:t>”, and the variable representing “</a:t>
            </a:r>
            <a:r>
              <a:rPr lang="en-US" altLang="zh-CN" sz="1200" dirty="0">
                <a:solidFill>
                  <a:srgbClr val="4B5563"/>
                </a:solidFill>
                <a:latin typeface="Franklin Gothic Medium" panose="020B0603020102020204" pitchFamily="34" charset="0"/>
                <a:sym typeface="+mn-lt"/>
              </a:rPr>
              <a:t> The maximum amount of the transfers in the transaction</a:t>
            </a:r>
            <a:r>
              <a:rPr lang="en-US" altLang="zh-CN" dirty="0">
                <a:latin typeface="IBM Plex Sans"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11</a:t>
            </a:fld>
            <a:endParaRPr lang="zh-CN" altLang="en-US"/>
          </a:p>
        </p:txBody>
      </p:sp>
    </p:spTree>
    <p:extLst>
      <p:ext uri="{BB962C8B-B14F-4D97-AF65-F5344CB8AC3E}">
        <p14:creationId xmlns:p14="http://schemas.microsoft.com/office/powerpoint/2010/main" val="335642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There are 21045 contributor addresses related to bulk transfer. Based on the 6 RIs, we manually designed a scorecard. Here shown the distribution of the resulted scores. The greater the score, the greater the risk. We suggest that for</a:t>
            </a:r>
            <a:r>
              <a:rPr lang="zh-CN" altLang="en-US" dirty="0">
                <a:latin typeface="IBM Plex Sans" panose="020B0604020202020204" pitchFamily="34" charset="0"/>
              </a:rPr>
              <a:t> </a:t>
            </a:r>
            <a:r>
              <a:rPr lang="en-US" altLang="zh-CN" dirty="0">
                <a:latin typeface="IBM Plex Sans" panose="020B0604020202020204" pitchFamily="34" charset="0"/>
              </a:rPr>
              <a:t>the</a:t>
            </a:r>
            <a:r>
              <a:rPr lang="zh-CN" altLang="en-US" dirty="0">
                <a:latin typeface="IBM Plex Sans" panose="020B0604020202020204" pitchFamily="34" charset="0"/>
              </a:rPr>
              <a:t> </a:t>
            </a:r>
            <a:r>
              <a:rPr lang="en-US" altLang="zh-CN" dirty="0">
                <a:latin typeface="IBM Plex Sans" panose="020B0604020202020204" pitchFamily="34" charset="0"/>
              </a:rPr>
              <a:t>877</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whose score is greater than 9, the risk of being Sybils is high. And for score = 9;  the risk is medium. And for</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with</a:t>
            </a:r>
            <a:r>
              <a:rPr lang="zh-CN" altLang="en-US" dirty="0">
                <a:latin typeface="IBM Plex Sans" panose="020B0604020202020204" pitchFamily="34" charset="0"/>
              </a:rPr>
              <a:t> </a:t>
            </a:r>
            <a:r>
              <a:rPr lang="en-US" altLang="zh-CN" dirty="0">
                <a:latin typeface="IBM Plex Sans" panose="020B0604020202020204" pitchFamily="34" charset="0"/>
              </a:rPr>
              <a:t>score less than 9, there are no bulk transfer evidence to judge them as Sybils. Score card is known to be very heuristic. We do want to employ some supervised machine learning algorithm such as XGBT, SVM and DNN. But there are no sufficient grand truth Sybils. Anyway, it could be our future work to try supervised algorithms.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12</a:t>
            </a:fld>
            <a:endParaRPr lang="zh-CN" altLang="en-US"/>
          </a:p>
        </p:txBody>
      </p:sp>
    </p:spTree>
    <p:extLst>
      <p:ext uri="{BB962C8B-B14F-4D97-AF65-F5344CB8AC3E}">
        <p14:creationId xmlns:p14="http://schemas.microsoft.com/office/powerpoint/2010/main" val="106097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an example of bulk transfer sybils. The transaction has 39 recipients, but 37 of them contributed to GR15. In the same transaction, they received funds from the same sender with amount being 0.05ETH equally. At the same day or one day later, they made donation to GR15. The 6 RIs are presented here and the Score is mostly 10 and 11, which are very dangerous.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13</a:t>
            </a:fld>
            <a:endParaRPr lang="zh-CN" altLang="en-US"/>
          </a:p>
        </p:txBody>
      </p:sp>
    </p:spTree>
    <p:extLst>
      <p:ext uri="{BB962C8B-B14F-4D97-AF65-F5344CB8AC3E}">
        <p14:creationId xmlns:p14="http://schemas.microsoft.com/office/powerpoint/2010/main" val="216360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 table lists several typical noteworthy smart contracts for bulk transfer, discovered from the GR15 contributors.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latin typeface="IBM Plex Sans" panose="020B0604020202020204" pitchFamily="34" charset="0"/>
              </a:rPr>
              <a:t>Some of them are indicated from the name, for example, </a:t>
            </a:r>
            <a:r>
              <a:rPr lang="en-US" altLang="zh-CN" dirty="0" err="1">
                <a:latin typeface="IBM Plex Sans" panose="020B0604020202020204" pitchFamily="34" charset="0"/>
              </a:rPr>
              <a:t>multisender</a:t>
            </a:r>
            <a:r>
              <a:rPr lang="en-US" altLang="zh-CN" dirty="0">
                <a:latin typeface="IBM Plex Sans" panose="020B0604020202020204" pitchFamily="34" charset="0"/>
              </a:rPr>
              <a:t>, disperse, </a:t>
            </a:r>
            <a:r>
              <a:rPr lang="en-US" altLang="zh-CN" dirty="0" err="1">
                <a:latin typeface="IBM Plex Sans" panose="020B0604020202020204" pitchFamily="34" charset="0"/>
              </a:rPr>
              <a:t>bulksender</a:t>
            </a:r>
            <a:r>
              <a:rPr lang="en-US" altLang="zh-CN" dirty="0">
                <a:latin typeface="IBM Plex Sans" panose="020B0604020202020204" pitchFamily="34" charset="0"/>
              </a:rPr>
              <a:t>;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latin typeface="IBM Plex Sans" panose="020B0604020202020204" pitchFamily="34" charset="0"/>
              </a:rPr>
              <a:t>Aztec is a </a:t>
            </a:r>
            <a:r>
              <a:rPr lang="en-US" altLang="zh-CN" b="1" i="0" dirty="0">
                <a:solidFill>
                  <a:srgbClr val="767676"/>
                </a:solidFill>
                <a:effectLst/>
                <a:latin typeface="Roboto" panose="020B0604020202020204" pitchFamily="2" charset="0"/>
              </a:rPr>
              <a:t>privacy</a:t>
            </a:r>
            <a:r>
              <a:rPr lang="en-US" altLang="zh-CN" b="0" i="0" dirty="0">
                <a:solidFill>
                  <a:srgbClr val="71777D"/>
                </a:solidFill>
                <a:effectLst/>
                <a:latin typeface="Roboto" panose="020B0604020202020204" pitchFamily="2" charset="0"/>
              </a:rPr>
              <a:t>-first zero-knowledge rollup on Ethereum; while across is a cross-chain bridge.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b="0" i="0" dirty="0">
                <a:solidFill>
                  <a:srgbClr val="71777D"/>
                </a:solidFill>
                <a:effectLst/>
                <a:latin typeface="Roboto" panose="020B0604020202020204" pitchFamily="2" charset="0"/>
              </a:rPr>
              <a:t>Notably</a:t>
            </a:r>
            <a:r>
              <a:rPr lang="zh-CN" altLang="en-US" b="0" i="0" dirty="0">
                <a:solidFill>
                  <a:srgbClr val="71777D"/>
                </a:solidFill>
                <a:effectLst/>
                <a:latin typeface="Roboto" panose="020B0604020202020204" pitchFamily="2" charset="0"/>
              </a:rPr>
              <a:t>，</a:t>
            </a:r>
            <a:r>
              <a:rPr lang="en-US" altLang="zh-CN" b="0" i="0" dirty="0">
                <a:solidFill>
                  <a:srgbClr val="71777D"/>
                </a:solidFill>
                <a:effectLst/>
                <a:latin typeface="Roboto" panose="020B0604020202020204" pitchFamily="2" charset="0"/>
              </a:rPr>
              <a:t>gnosis-safe is a multi-signature contract wallet. People can apply for a safe account and then use it’s bulk transfer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71777D"/>
                </a:solidFill>
                <a:effectLst/>
                <a:latin typeface="Roboto" panose="020B0604020202020204" pitchFamily="2" charset="0"/>
              </a:rPr>
              <a:t>It is not necessary for an address to be a sybil if it uses these applications, but it is an importance signal. </a:t>
            </a: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14</a:t>
            </a:fld>
            <a:endParaRPr lang="zh-CN" altLang="en-US"/>
          </a:p>
        </p:txBody>
      </p:sp>
    </p:spTree>
    <p:extLst>
      <p:ext uri="{BB962C8B-B14F-4D97-AF65-F5344CB8AC3E}">
        <p14:creationId xmlns:p14="http://schemas.microsoft.com/office/powerpoint/2010/main" val="47419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Actually we found that several bulk transfer apps are NFT marketplaces, such as </a:t>
            </a:r>
            <a:r>
              <a:rPr lang="en-US" altLang="zh-CN" dirty="0" err="1">
                <a:latin typeface="IBM Plex Sans" panose="020B0604020202020204" pitchFamily="34" charset="0"/>
              </a:rPr>
              <a:t>opensea</a:t>
            </a:r>
            <a:r>
              <a:rPr lang="en-US" altLang="zh-CN" dirty="0">
                <a:latin typeface="IBM Plex Sans" panose="020B0604020202020204" pitchFamily="34" charset="0"/>
              </a:rPr>
              <a:t> and seaport, element, </a:t>
            </a:r>
            <a:r>
              <a:rPr lang="en-US" altLang="zh-CN" dirty="0" err="1">
                <a:latin typeface="IBM Plex Sans" panose="020B0604020202020204" pitchFamily="34" charset="0"/>
              </a:rPr>
              <a:t>looksrare</a:t>
            </a:r>
            <a:r>
              <a:rPr lang="en-US" altLang="zh-CN" dirty="0">
                <a:latin typeface="IBM Plex Sans" panose="020B0604020202020204" pitchFamily="34" charset="0"/>
              </a:rPr>
              <a:t>. It is because that bulk NFT trades causes bulk fund transfers to contributors. For example, t</a:t>
            </a:r>
            <a:r>
              <a:rPr lang="en-US" altLang="zh-CN" dirty="0">
                <a:solidFill>
                  <a:srgbClr val="4B5563"/>
                </a:solidFill>
                <a:latin typeface="Franklin Gothic Medium" panose="020B0603020102020204" pitchFamily="34" charset="0"/>
              </a:rPr>
              <a:t>hese contributors bought the same NFTs in one transaction. And then received funds from the same seller simultaneously</a:t>
            </a:r>
            <a:r>
              <a:rPr lang="en-US" altLang="zh-CN" dirty="0">
                <a:latin typeface="IBM Plex Sans" panose="020B0604020202020204" pitchFamily="34" charset="0"/>
              </a:rPr>
              <a:t>. We think this co-occurrence is also an important signal to</a:t>
            </a:r>
            <a:r>
              <a:rPr lang="zh-CN" altLang="en-US" dirty="0">
                <a:latin typeface="IBM Plex Sans" panose="020B0604020202020204" pitchFamily="34" charset="0"/>
              </a:rPr>
              <a:t> </a:t>
            </a:r>
            <a:r>
              <a:rPr lang="en-US" altLang="zh-CN" dirty="0">
                <a:latin typeface="IBM Plex Sans" panose="020B0604020202020204" pitchFamily="34" charset="0"/>
              </a:rPr>
              <a:t>notice.</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15</a:t>
            </a:fld>
            <a:endParaRPr lang="zh-CN" altLang="en-US"/>
          </a:p>
        </p:txBody>
      </p:sp>
    </p:spTree>
    <p:extLst>
      <p:ext uri="{BB962C8B-B14F-4D97-AF65-F5344CB8AC3E}">
        <p14:creationId xmlns:p14="http://schemas.microsoft.com/office/powerpoint/2010/main" val="287350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latin typeface="IBM Plex Sans" panose="020B0604020202020204" pitchFamily="34" charset="0"/>
              </a:rPr>
              <a:t>Now let’s move to the bulk donations topic to see in what pattern the Sybils make donations to the same grants.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16</a:t>
            </a:fld>
            <a:endParaRPr lang="zh-CN" altLang="en-US"/>
          </a:p>
        </p:txBody>
      </p:sp>
    </p:spTree>
    <p:extLst>
      <p:ext uri="{BB962C8B-B14F-4D97-AF65-F5344CB8AC3E}">
        <p14:creationId xmlns:p14="http://schemas.microsoft.com/office/powerpoint/2010/main" val="249245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sz="1200" dirty="0">
                <a:solidFill>
                  <a:srgbClr val="4B5563"/>
                </a:solidFill>
                <a:latin typeface="Franklin Gothic Medium" panose="020B0603020102020204" pitchFamily="34" charset="0"/>
              </a:rPr>
              <a:t>When attackers (or farmers)  invest their time (to manipulate) and money (to donate) to perform Sybil attacks. Definitely they prefer to have a</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higher ROI. Here are some assumptions and heuristics about greedy Sybils to achieve higher ROI. First, they make donation to the same grant. And the amount of donation should be as small as possible. They make use of scripts/tools</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to</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make donation with the parameter settings unchanged to save time. The parameters are Chain ID, the Layer of the Chain, token, amount etc. Finally they make donations in a sequential way, with very close time interval.  </a:t>
            </a:r>
            <a:r>
              <a:rPr lang="en-US" altLang="zh-CN" b="0" i="0" dirty="0">
                <a:solidFill>
                  <a:srgbClr val="000000"/>
                </a:solidFill>
                <a:effectLst/>
                <a:latin typeface="Open Sans" panose="020B0604020202020204" pitchFamily="34" charset="0"/>
              </a:rPr>
              <a:t>To encode our plain English assumptions as filtering condition, we first need a table as the one to the left. The </a:t>
            </a:r>
            <a:r>
              <a:rPr lang="en-US" altLang="zh-CN" sz="1200" kern="1200" dirty="0">
                <a:solidFill>
                  <a:srgbClr val="4B5563"/>
                </a:solidFill>
                <a:latin typeface="Franklin Gothic Medium" panose="020B0603020102020204" pitchFamily="34" charset="0"/>
                <a:ea typeface="+mn-ea"/>
                <a:cs typeface="+mn-cs"/>
              </a:rPr>
              <a:t>Table has the detailed contribution info with respect to a grant, such as the contributor address, </a:t>
            </a:r>
            <a:r>
              <a:rPr lang="en-US" altLang="zh-CN" sz="1200" kern="1200" dirty="0" err="1">
                <a:solidFill>
                  <a:srgbClr val="4B5563"/>
                </a:solidFill>
                <a:latin typeface="Franklin Gothic Medium" panose="020B0603020102020204" pitchFamily="34" charset="0"/>
                <a:ea typeface="+mn-ea"/>
                <a:cs typeface="+mn-cs"/>
              </a:rPr>
              <a:t>txn</a:t>
            </a:r>
            <a:r>
              <a:rPr lang="en-US" altLang="zh-CN" sz="1200" kern="1200" dirty="0">
                <a:solidFill>
                  <a:srgbClr val="4B5563"/>
                </a:solidFill>
                <a:latin typeface="Franklin Gothic Medium" panose="020B0603020102020204" pitchFamily="34" charset="0"/>
                <a:ea typeface="+mn-ea"/>
                <a:cs typeface="+mn-cs"/>
              </a:rPr>
              <a:t> ID and </a:t>
            </a:r>
            <a:r>
              <a:rPr lang="en-US" altLang="zh-CN" sz="1200" kern="1200" dirty="0" err="1">
                <a:solidFill>
                  <a:srgbClr val="4B5563"/>
                </a:solidFill>
                <a:latin typeface="Franklin Gothic Medium" panose="020B0603020102020204" pitchFamily="34" charset="0"/>
                <a:ea typeface="+mn-ea"/>
                <a:cs typeface="+mn-cs"/>
              </a:rPr>
              <a:t>txn</a:t>
            </a:r>
            <a:r>
              <a:rPr lang="en-US" altLang="zh-CN" sz="1200" kern="1200" dirty="0">
                <a:solidFill>
                  <a:srgbClr val="4B5563"/>
                </a:solidFill>
                <a:latin typeface="Franklin Gothic Medium" panose="020B0603020102020204" pitchFamily="34" charset="0"/>
                <a:ea typeface="+mn-ea"/>
                <a:cs typeface="+mn-cs"/>
              </a:rPr>
              <a:t> hash,</a:t>
            </a:r>
            <a:r>
              <a:rPr lang="zh-CN" altLang="en-US" sz="1200" kern="1200" dirty="0">
                <a:solidFill>
                  <a:srgbClr val="4B5563"/>
                </a:solidFill>
                <a:latin typeface="Franklin Gothic Medium" panose="020B0603020102020204" pitchFamily="34" charset="0"/>
                <a:ea typeface="+mn-ea"/>
                <a:cs typeface="+mn-cs"/>
              </a:rPr>
              <a:t> </a:t>
            </a:r>
            <a:r>
              <a:rPr lang="en-US" altLang="zh-CN" sz="1200" kern="1200" dirty="0">
                <a:solidFill>
                  <a:srgbClr val="4B5563"/>
                </a:solidFill>
                <a:latin typeface="Franklin Gothic Medium" panose="020B0603020102020204" pitchFamily="34" charset="0"/>
                <a:ea typeface="+mn-ea"/>
                <a:cs typeface="+mn-cs"/>
              </a:rPr>
              <a:t>the time of donation and the token and amount of the donation etc. </a:t>
            </a:r>
            <a:endParaRPr lang="zh-CN" altLang="en-US" sz="1200" kern="1200" dirty="0">
              <a:solidFill>
                <a:srgbClr val="4B5563"/>
              </a:solidFill>
              <a:latin typeface="Franklin Gothic Medium" panose="020B0603020102020204" pitchFamily="34" charset="0"/>
              <a:ea typeface="+mn-ea"/>
              <a:cs typeface="+mn-cs"/>
            </a:endParaRPr>
          </a:p>
          <a:p>
            <a:endParaRPr lang="en-US" altLang="zh-CN" b="0" i="0" dirty="0">
              <a:solidFill>
                <a:srgbClr val="000000"/>
              </a:solidFill>
              <a:effectLst/>
              <a:latin typeface="Open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17</a:t>
            </a:fld>
            <a:endParaRPr lang="zh-CN" altLang="en-US"/>
          </a:p>
        </p:txBody>
      </p:sp>
    </p:spTree>
    <p:extLst>
      <p:ext uri="{BB962C8B-B14F-4D97-AF65-F5344CB8AC3E}">
        <p14:creationId xmlns:p14="http://schemas.microsoft.com/office/powerpoint/2010/main" val="178391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Then 7 variables are computed from the table in order to implement our assumptions. In the same grant, we cluster donations with the same chain, network, token and amount into a group. In the group, we compute the number of contributions. The greater the value, the greater the risk. Also we compute the number of addresses in the group divided by the total number of addresses in the grant. This is also positively related to the risk. The second grouping criteria has a more strict condition besides those of group criteria 1, that is, to require the ti</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me differences between two successive donations being &lt;=30mins. 4 variables are computed from group 2. Group2Proportion and #ContributionsGRoup2 are designed in a similar way as those in group 1. And Var6 computes the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(Q3) of the time differences between successive donations. And Var 7 computes </a:t>
            </a:r>
            <a:r>
              <a:rPr lang="en-US" altLang="zh-CN" sz="1200" b="0" i="0" dirty="0">
                <a:solidFill>
                  <a:srgbClr val="4D5156"/>
                </a:solidFill>
                <a:effectLst/>
                <a:latin typeface="arial" panose="020B0604020202020204" pitchFamily="34" charset="0"/>
                <a:ea typeface="微软雅黑" panose="020B0503020204020204" pitchFamily="34" charset="-122"/>
              </a:rPr>
              <a:t>t</a:t>
            </a:r>
            <a:r>
              <a:rPr lang="en-US" altLang="zh-CN" sz="1200" b="0" i="0" dirty="0">
                <a:solidFill>
                  <a:srgbClr val="4D5156"/>
                </a:solidFill>
                <a:effectLst/>
                <a:latin typeface="arial" panose="020B0604020202020204" pitchFamily="34" charset="0"/>
              </a:rPr>
              <a:t>he coefficient of variation of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time differences between successive donations.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Now we transform the variables to risk scores. Splitting the variables using their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median, 30 percentile and 10 percentile as cut-offs results in the score from 1 to 5.  For the amount variable, we manually define the splitting rule. With very simple logic and formulation, we compute the risk score for donations and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For any of the group, the amount variable is by default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selected possible Sybil in one group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18</a:t>
            </a:fld>
            <a:endParaRPr lang="zh-CN" altLang="en-US"/>
          </a:p>
        </p:txBody>
      </p:sp>
    </p:spTree>
    <p:extLst>
      <p:ext uri="{BB962C8B-B14F-4D97-AF65-F5344CB8AC3E}">
        <p14:creationId xmlns:p14="http://schemas.microsoft.com/office/powerpoint/2010/main" val="2100547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shown the distribution of the resulted scores. The greater the score, the greater the risk. We suggest that for</a:t>
            </a:r>
            <a:r>
              <a:rPr lang="zh-CN" altLang="en-US" dirty="0">
                <a:latin typeface="IBM Plex Sans" panose="020B0604020202020204" pitchFamily="34" charset="0"/>
              </a:rPr>
              <a:t> </a:t>
            </a:r>
            <a:r>
              <a:rPr lang="en-US" altLang="zh-CN" dirty="0">
                <a:latin typeface="IBM Plex Sans" panose="020B0604020202020204" pitchFamily="34" charset="0"/>
              </a:rPr>
              <a:t>the</a:t>
            </a:r>
            <a:r>
              <a:rPr lang="zh-CN" altLang="en-US" dirty="0">
                <a:latin typeface="IBM Plex Sans" panose="020B0604020202020204" pitchFamily="34" charset="0"/>
              </a:rPr>
              <a:t> </a:t>
            </a:r>
            <a:r>
              <a:rPr lang="en-US" altLang="zh-CN" dirty="0">
                <a:latin typeface="IBM Plex Sans" panose="020B0604020202020204" pitchFamily="34" charset="0"/>
              </a:rPr>
              <a:t>14005 addresses</a:t>
            </a:r>
            <a:r>
              <a:rPr lang="zh-CN" altLang="en-US" dirty="0">
                <a:latin typeface="IBM Plex Sans" panose="020B0604020202020204" pitchFamily="34" charset="0"/>
              </a:rPr>
              <a:t> </a:t>
            </a:r>
            <a:r>
              <a:rPr lang="en-US" altLang="zh-CN" dirty="0">
                <a:latin typeface="IBM Plex Sans" panose="020B0604020202020204" pitchFamily="34" charset="0"/>
              </a:rPr>
              <a:t>whose score is greater than or equal to 22, the risk of being Sybils is high. And for score less than 22;  the risk is medium. And for</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with</a:t>
            </a:r>
            <a:r>
              <a:rPr lang="zh-CN" altLang="en-US" dirty="0">
                <a:latin typeface="IBM Plex Sans" panose="020B0604020202020204" pitchFamily="34" charset="0"/>
              </a:rPr>
              <a:t> </a:t>
            </a:r>
            <a:r>
              <a:rPr lang="en-US" altLang="zh-CN" dirty="0">
                <a:latin typeface="IBM Plex Sans" panose="020B0604020202020204" pitchFamily="34" charset="0"/>
              </a:rPr>
              <a:t>score 0, there are no bulk donation evidence to judge them as Sybils.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19</a:t>
            </a:fld>
            <a:endParaRPr lang="zh-CN" altLang="en-US"/>
          </a:p>
        </p:txBody>
      </p:sp>
    </p:spTree>
    <p:extLst>
      <p:ext uri="{BB962C8B-B14F-4D97-AF65-F5344CB8AC3E}">
        <p14:creationId xmlns:p14="http://schemas.microsoft.com/office/powerpoint/2010/main" val="2857926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an example discovered from bulk donation analysis. In all the donations made to grant 7202, there are 10 possible Sybils. These sybil addresses are controlled by the same </a:t>
            </a:r>
            <a:r>
              <a:rPr lang="en-US" altLang="zh-CN" dirty="0" err="1">
                <a:latin typeface="IBM Plex Sans" panose="020B0604020202020204" pitchFamily="34" charset="0"/>
              </a:rPr>
              <a:t>Gitcoin</a:t>
            </a:r>
            <a:r>
              <a:rPr lang="en-US" altLang="zh-CN" dirty="0">
                <a:latin typeface="IBM Plex Sans" panose="020B0604020202020204" pitchFamily="34" charset="0"/>
              </a:rPr>
              <a:t> user with the </a:t>
            </a:r>
            <a:r>
              <a:rPr lang="en-US" altLang="zh-CN" dirty="0" err="1">
                <a:latin typeface="IBM Plex Sans" panose="020B0604020202020204" pitchFamily="34" charset="0"/>
              </a:rPr>
              <a:t>UseID</a:t>
            </a:r>
            <a:r>
              <a:rPr lang="en-US" altLang="zh-CN" dirty="0">
                <a:latin typeface="IBM Plex Sans" panose="020B0604020202020204" pitchFamily="34" charset="0"/>
              </a:rPr>
              <a:t>. The reason is that the 10 donations happened </a:t>
            </a:r>
            <a:r>
              <a:rPr lang="en-US" altLang="zh-CN" sz="1200" dirty="0">
                <a:solidFill>
                  <a:srgbClr val="C00000"/>
                </a:solidFill>
                <a:latin typeface="Franklin Gothic Medium" panose="020B0603020102020204" pitchFamily="34" charset="0"/>
              </a:rPr>
              <a:t>in 4 mins, with a very close time interval = 30 secs between every two successive donations. Every wallet contributed 1.4U DAI on </a:t>
            </a:r>
            <a:r>
              <a:rPr lang="en-US" altLang="zh-CN" sz="1200" dirty="0" err="1">
                <a:solidFill>
                  <a:srgbClr val="C00000"/>
                </a:solidFill>
                <a:latin typeface="Franklin Gothic Medium" panose="020B0603020102020204" pitchFamily="34" charset="0"/>
              </a:rPr>
              <a:t>zkSync</a:t>
            </a:r>
            <a:r>
              <a:rPr lang="en-US" altLang="zh-CN" sz="1200" dirty="0">
                <a:solidFill>
                  <a:srgbClr val="C00000"/>
                </a:solidFill>
                <a:latin typeface="Franklin Gothic Medium" panose="020B0603020102020204" pitchFamily="34" charset="0"/>
              </a:rPr>
              <a:t>. </a:t>
            </a:r>
            <a:r>
              <a:rPr lang="en-US" altLang="zh-CN" dirty="0">
                <a:latin typeface="IBM Plex Sans" panose="020B0604020202020204" pitchFamily="34" charset="0"/>
              </a:rPr>
              <a:t>On the contrary, if we examine normal donations, we can see  they </a:t>
            </a:r>
            <a:r>
              <a:rPr lang="en-US" altLang="zh-CN" sz="1200" dirty="0">
                <a:solidFill>
                  <a:srgbClr val="00B0F0"/>
                </a:solidFill>
                <a:latin typeface="Franklin Gothic Medium" panose="020B0603020102020204" pitchFamily="34" charset="0"/>
              </a:rPr>
              <a:t>do not have apparent pattern in</a:t>
            </a:r>
            <a:r>
              <a:rPr lang="en-US" altLang="zh-CN" sz="1200" dirty="0">
                <a:solidFill>
                  <a:srgbClr val="00B0F0"/>
                </a:solidFill>
                <a:latin typeface="Franklin Gothic Medium" panose="020B0603020102020204" pitchFamily="34" charset="0"/>
                <a:sym typeface="+mn-lt"/>
              </a:rPr>
              <a:t> token aggregation, amount aggregation and chain aggregation.  The time intervals between every successive donations are not all small. </a:t>
            </a: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20</a:t>
            </a:fld>
            <a:endParaRPr lang="zh-CN" altLang="en-US"/>
          </a:p>
        </p:txBody>
      </p:sp>
    </p:spTree>
    <p:extLst>
      <p:ext uri="{BB962C8B-B14F-4D97-AF65-F5344CB8AC3E}">
        <p14:creationId xmlns:p14="http://schemas.microsoft.com/office/powerpoint/2010/main" val="177318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2</a:t>
            </a:fld>
            <a:endParaRPr lang="zh-CN" altLang="en-US"/>
          </a:p>
        </p:txBody>
      </p:sp>
    </p:spTree>
    <p:extLst>
      <p:ext uri="{BB962C8B-B14F-4D97-AF65-F5344CB8AC3E}">
        <p14:creationId xmlns:p14="http://schemas.microsoft.com/office/powerpoint/2010/main" val="3653720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some donations made to grant 6701.  You can see that </a:t>
            </a:r>
            <a:r>
              <a:rPr lang="en-US" altLang="zh-CN" sz="1200" dirty="0">
                <a:solidFill>
                  <a:srgbClr val="FF0000"/>
                </a:solidFill>
                <a:latin typeface="微软雅黑" panose="020B0503020204020204" pitchFamily="34" charset="-122"/>
                <a:ea typeface="微软雅黑" panose="020B0503020204020204" pitchFamily="34" charset="-122"/>
              </a:rPr>
              <a:t>Within about 2 hours, there are 61 donations. The time intervals are as small as 30 secs to 1 minute. Every addresses donate 0.086U MATIC on polygon.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21</a:t>
            </a:fld>
            <a:endParaRPr lang="zh-CN" altLang="en-US"/>
          </a:p>
        </p:txBody>
      </p:sp>
    </p:spTree>
    <p:extLst>
      <p:ext uri="{BB962C8B-B14F-4D97-AF65-F5344CB8AC3E}">
        <p14:creationId xmlns:p14="http://schemas.microsoft.com/office/powerpoint/2010/main" val="1444257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talk about an advanced topic, that is sequential behavior pattern mining.</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22</a:t>
            </a:fld>
            <a:endParaRPr lang="zh-CN" altLang="en-US"/>
          </a:p>
        </p:txBody>
      </p:sp>
    </p:spTree>
    <p:extLst>
      <p:ext uri="{BB962C8B-B14F-4D97-AF65-F5344CB8AC3E}">
        <p14:creationId xmlns:p14="http://schemas.microsoft.com/office/powerpoint/2010/main" val="22681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An address can transfer digit assets, interact to/with smart contracts, mint NFT, claim airdrop, make donation to </a:t>
            </a:r>
            <a:r>
              <a:rPr lang="en-US" altLang="zh-CN" dirty="0" err="1">
                <a:effectLst/>
              </a:rPr>
              <a:t>gitcoin</a:t>
            </a:r>
            <a:r>
              <a:rPr lang="en-US" altLang="zh-CN" dirty="0">
                <a:effectLst/>
              </a:rPr>
              <a:t> grants etc. Due to the transparency of the blockchain, all the activities are publicly available in the form of transactions, event log, internal call. One can manually retrieve an address’s behavior on </a:t>
            </a:r>
            <a:r>
              <a:rPr lang="en-US" altLang="zh-CN" dirty="0" err="1">
                <a:effectLst/>
              </a:rPr>
              <a:t>etherscan</a:t>
            </a:r>
            <a:r>
              <a:rPr lang="en-US" altLang="zh-CN" dirty="0">
                <a:effectLst/>
              </a:rPr>
              <a:t>/</a:t>
            </a:r>
            <a:r>
              <a:rPr lang="en-US" altLang="zh-CN" dirty="0" err="1">
                <a:effectLst/>
              </a:rPr>
              <a:t>polyscan</a:t>
            </a:r>
            <a:r>
              <a:rPr lang="en-US" altLang="zh-CN" dirty="0">
                <a:effectLst/>
              </a:rPr>
              <a:t>/</a:t>
            </a:r>
            <a:r>
              <a:rPr lang="en-US" altLang="zh-CN" dirty="0" err="1">
                <a:effectLst/>
              </a:rPr>
              <a:t>zkscan</a:t>
            </a:r>
            <a:r>
              <a:rPr lang="en-US" altLang="zh-CN" dirty="0">
                <a:effectLst/>
              </a:rPr>
              <a:t>. Taking the addresses </a:t>
            </a:r>
            <a:r>
              <a:rPr lang="en-US" altLang="zh-CN" b="1" dirty="0">
                <a:effectLst/>
              </a:rPr>
              <a:t>0x17bc</a:t>
            </a:r>
            <a:r>
              <a:rPr lang="en-US" altLang="zh-CN" dirty="0">
                <a:effectLst/>
              </a:rPr>
              <a:t> as an example. Retrieving the address on </a:t>
            </a:r>
            <a:r>
              <a:rPr lang="en-US" altLang="zh-CN" dirty="0" err="1">
                <a:effectLst/>
              </a:rPr>
              <a:t>etherscan</a:t>
            </a:r>
            <a:r>
              <a:rPr lang="en-US" altLang="zh-CN" dirty="0">
                <a:effectLst/>
              </a:rPr>
              <a:t> and </a:t>
            </a:r>
            <a:r>
              <a:rPr lang="en-US" altLang="zh-CN" dirty="0" err="1">
                <a:effectLst/>
              </a:rPr>
              <a:t>zkscan</a:t>
            </a:r>
            <a:r>
              <a:rPr lang="en-US" altLang="zh-CN" dirty="0">
                <a:effectLst/>
              </a:rPr>
              <a:t> returned the following information.  However, it is not trivial to collect, interpret and combine an address's cross-chain behaviors.</a:t>
            </a:r>
          </a:p>
          <a:p>
            <a:endParaRPr lang="en-US" altLang="zh-CN" dirty="0">
              <a:effectLst/>
            </a:endParaRPr>
          </a:p>
          <a:p>
            <a:r>
              <a:rPr lang="en-US" altLang="zh-CN" dirty="0">
                <a:effectLst/>
              </a:rPr>
              <a:t>Our goal is to make address behaviors computable, so that we can use them to discover sybils.  In the following, we first formally represent on-chain sequential behaviors and then define their similarities. This can be used in two </a:t>
            </a:r>
            <a:r>
              <a:rPr lang="en-US" altLang="zh-CN" dirty="0" err="1">
                <a:effectLst/>
              </a:rPr>
              <a:t>usecases</a:t>
            </a:r>
            <a:r>
              <a:rPr lang="en-US" altLang="zh-CN" dirty="0">
                <a:effectLst/>
              </a:rPr>
              <a:t>,  for searching and clustering respectively. Both </a:t>
            </a:r>
            <a:r>
              <a:rPr lang="en-US" altLang="zh-CN" dirty="0" err="1">
                <a:effectLst/>
              </a:rPr>
              <a:t>usecases</a:t>
            </a:r>
            <a:r>
              <a:rPr lang="en-US" altLang="zh-CN" dirty="0">
                <a:effectLst/>
              </a:rPr>
              <a:t> can facilitate sybil discovery.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23</a:t>
            </a:fld>
            <a:endParaRPr lang="zh-CN" altLang="en-US"/>
          </a:p>
        </p:txBody>
      </p:sp>
    </p:spTree>
    <p:extLst>
      <p:ext uri="{BB962C8B-B14F-4D97-AF65-F5344CB8AC3E}">
        <p14:creationId xmlns:p14="http://schemas.microsoft.com/office/powerpoint/2010/main" val="4268615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Here is how we design the data structure for sequential behavior representation. You can see a series of actions performed by an address. The yellow actions happened on Ethereum L1 while the blue ones on </a:t>
            </a:r>
            <a:r>
              <a:rPr lang="en-US" altLang="zh-CN" dirty="0" err="1">
                <a:effectLst/>
              </a:rPr>
              <a:t>zkSync</a:t>
            </a:r>
            <a:r>
              <a:rPr lang="en-US" altLang="zh-CN" dirty="0">
                <a:effectLst/>
              </a:rPr>
              <a:t>. In every action, the chain name indicates </a:t>
            </a:r>
            <a:r>
              <a:rPr lang="en-US" altLang="zh-CN" b="1" dirty="0">
                <a:effectLst/>
              </a:rPr>
              <a:t>where</a:t>
            </a:r>
            <a:r>
              <a:rPr lang="en-US" altLang="zh-CN" dirty="0">
                <a:effectLst/>
              </a:rPr>
              <a:t> it happened and the block number(the time) indicates </a:t>
            </a:r>
            <a:r>
              <a:rPr lang="en-US" altLang="zh-CN" b="1" dirty="0">
                <a:effectLst/>
              </a:rPr>
              <a:t>when</a:t>
            </a:r>
            <a:r>
              <a:rPr lang="en-US" altLang="zh-CN" dirty="0">
                <a:effectLst/>
              </a:rPr>
              <a:t> it happened. </a:t>
            </a:r>
            <a:r>
              <a:rPr lang="en-US" altLang="zh-CN" b="1" dirty="0">
                <a:effectLst/>
              </a:rPr>
              <a:t>What </a:t>
            </a:r>
            <a:r>
              <a:rPr lang="en-US" altLang="zh-CN" dirty="0">
                <a:effectLst/>
              </a:rPr>
              <a:t>the action essentially is </a:t>
            </a:r>
            <a:r>
              <a:rPr lang="en-US" altLang="zh-CN" dirty="0" err="1">
                <a:effectLst/>
              </a:rPr>
              <a:t>is</a:t>
            </a:r>
            <a:r>
              <a:rPr lang="en-US" altLang="zh-CN" dirty="0">
                <a:effectLst/>
              </a:rPr>
              <a:t> represented by the (action, from, to, value). Remarkably, the cross chain behaviors are concatenated in the second line where the Ethereum address deposited 0.11 ETH to its </a:t>
            </a:r>
            <a:r>
              <a:rPr lang="en-US" altLang="zh-CN" dirty="0" err="1">
                <a:effectLst/>
              </a:rPr>
              <a:t>zkSync</a:t>
            </a:r>
            <a:r>
              <a:rPr lang="en-US" altLang="zh-CN" dirty="0">
                <a:effectLst/>
              </a:rPr>
              <a:t> address, and the </a:t>
            </a:r>
            <a:r>
              <a:rPr lang="en-US" altLang="zh-CN" dirty="0" err="1">
                <a:effectLst/>
              </a:rPr>
              <a:t>zkSync</a:t>
            </a:r>
            <a:r>
              <a:rPr lang="en-US" altLang="zh-CN" dirty="0">
                <a:effectLst/>
              </a:rPr>
              <a:t> address successfully received the deposit from Ethereum 4 mins later.</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24</a:t>
            </a:fld>
            <a:endParaRPr lang="zh-CN" altLang="en-US"/>
          </a:p>
        </p:txBody>
      </p:sp>
    </p:spTree>
    <p:extLst>
      <p:ext uri="{BB962C8B-B14F-4D97-AF65-F5344CB8AC3E}">
        <p14:creationId xmlns:p14="http://schemas.microsoft.com/office/powerpoint/2010/main" val="319547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Here is the similarity used in our analysis. The 2 addresses has similarity equals 1 if and only if they perform the same series of actions on chain, but maybe has a little negligible time differences. Actually more sophisticated metrics can be experimented with in the future. For now, even with this rigorous metric, we still have got some interesting use cases and findings.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25</a:t>
            </a:fld>
            <a:endParaRPr lang="zh-CN" altLang="en-US"/>
          </a:p>
        </p:txBody>
      </p:sp>
    </p:spTree>
    <p:extLst>
      <p:ext uri="{BB962C8B-B14F-4D97-AF65-F5344CB8AC3E}">
        <p14:creationId xmlns:p14="http://schemas.microsoft.com/office/powerpoint/2010/main" val="1972967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With the address representation and similarity computed, the first use case is to develop a search engine.</a:t>
            </a:r>
            <a:r>
              <a:rPr lang="zh-CN" altLang="en-US" dirty="0">
                <a:effectLst/>
              </a:rPr>
              <a:t> </a:t>
            </a:r>
            <a:r>
              <a:rPr lang="en-US" altLang="zh-CN" dirty="0">
                <a:effectLst/>
              </a:rPr>
              <a:t>So</a:t>
            </a:r>
            <a:r>
              <a:rPr lang="zh-CN" altLang="en-US" dirty="0">
                <a:effectLst/>
              </a:rPr>
              <a:t> </a:t>
            </a:r>
            <a:r>
              <a:rPr lang="en-US" altLang="zh-CN" dirty="0">
                <a:effectLst/>
              </a:rPr>
              <a:t>that,</a:t>
            </a:r>
            <a:r>
              <a:rPr lang="zh-CN" altLang="en-US" dirty="0">
                <a:effectLst/>
              </a:rPr>
              <a:t> </a:t>
            </a:r>
            <a:r>
              <a:rPr lang="en-US" altLang="zh-CN" dirty="0">
                <a:effectLst/>
              </a:rPr>
              <a:t>if</a:t>
            </a:r>
            <a:r>
              <a:rPr lang="zh-CN" altLang="en-US" dirty="0">
                <a:effectLst/>
              </a:rPr>
              <a:t> </a:t>
            </a:r>
            <a:r>
              <a:rPr lang="en-US" altLang="zh-CN" dirty="0" err="1">
                <a:effectLst/>
              </a:rPr>
              <a:t>Gitcoin</a:t>
            </a:r>
            <a:r>
              <a:rPr lang="zh-CN" altLang="en-US" dirty="0">
                <a:effectLst/>
              </a:rPr>
              <a:t> </a:t>
            </a:r>
            <a:r>
              <a:rPr lang="en-US" altLang="zh-CN" dirty="0">
                <a:effectLst/>
              </a:rPr>
              <a:t>have been reported a  suspicious contributor, it can be input to the search engine. Eventually, the list of addresses having almost the same on-chain behaviors can be presented.</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26</a:t>
            </a:fld>
            <a:endParaRPr lang="zh-CN" altLang="en-US"/>
          </a:p>
        </p:txBody>
      </p:sp>
    </p:spTree>
    <p:extLst>
      <p:ext uri="{BB962C8B-B14F-4D97-AF65-F5344CB8AC3E}">
        <p14:creationId xmlns:p14="http://schemas.microsoft.com/office/powerpoint/2010/main" val="3920570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IBM Plex Sans" panose="020B0604020202020204" pitchFamily="34" charset="0"/>
              </a:rPr>
              <a:t>With what we have, we conduct clustering on the GR15 contributors. Clustering is a useful  exploratory technique to find clusters of addresses with very similar behavior. </a:t>
            </a:r>
            <a:r>
              <a:rPr lang="en-US" altLang="zh-CN" dirty="0">
                <a:solidFill>
                  <a:srgbClr val="4B5563"/>
                </a:solidFill>
                <a:latin typeface="Franklin Gothic Medium" panose="020B0603020102020204" pitchFamily="34" charset="0"/>
              </a:rPr>
              <a:t>A variety of distance-based algorithms such as </a:t>
            </a:r>
            <a:r>
              <a:rPr lang="en-US" altLang="zh-CN" dirty="0">
                <a:solidFill>
                  <a:srgbClr val="00B050"/>
                </a:solidFill>
                <a:latin typeface="Franklin Gothic Medium" panose="020B0603020102020204" pitchFamily="34" charset="0"/>
              </a:rPr>
              <a:t>spectral clustering</a:t>
            </a:r>
            <a:r>
              <a:rPr lang="en-US" altLang="zh-CN" dirty="0">
                <a:solidFill>
                  <a:srgbClr val="4B5563"/>
                </a:solidFill>
                <a:latin typeface="Franklin Gothic Medium" panose="020B0603020102020204" pitchFamily="34" charset="0"/>
              </a:rPr>
              <a:t>, </a:t>
            </a:r>
            <a:r>
              <a:rPr lang="en-US" altLang="zh-CN" dirty="0">
                <a:solidFill>
                  <a:srgbClr val="00B050"/>
                </a:solidFill>
                <a:latin typeface="Franklin Gothic Medium" panose="020B0603020102020204" pitchFamily="34" charset="0"/>
              </a:rPr>
              <a:t>hierarchical clustering</a:t>
            </a:r>
            <a:r>
              <a:rPr lang="en-US" altLang="zh-CN" dirty="0">
                <a:solidFill>
                  <a:srgbClr val="4B5563"/>
                </a:solidFill>
                <a:latin typeface="Franklin Gothic Medium" panose="020B0603020102020204" pitchFamily="34" charset="0"/>
              </a:rPr>
              <a:t> can be used. Here, we used connected component based clustering as a first attempt. That is, if A and B are in one cluster; and B and C are also in one cluster, then we say A,B and C are all in the same cluster. Applying this simple rule, we have got </a:t>
            </a:r>
            <a:r>
              <a:rPr lang="en-US" altLang="zh-CN" sz="1200" dirty="0">
                <a:solidFill>
                  <a:schemeClr val="tx2"/>
                </a:solidFill>
                <a:latin typeface="IBM Plex Sans" panose="020B0604020202020204" pitchFamily="34" charset="0"/>
              </a:rPr>
              <a:t>115 Clusters with Cluster Size &gt; 4. Here is the distribution of the cluster size. Totally there are 1675 Sybils</a:t>
            </a:r>
            <a:r>
              <a:rPr lang="en-US" altLang="zh-CN" sz="1200" dirty="0">
                <a:solidFill>
                  <a:schemeClr val="tx2"/>
                </a:solidFill>
                <a:effectLst/>
                <a:latin typeface="IBM Plex Sans" panose="020B0604020202020204" pitchFamily="34" charset="0"/>
              </a:rPr>
              <a:t>.</a:t>
            </a:r>
            <a:endParaRPr lang="en-US" altLang="zh-CN" sz="800" dirty="0">
              <a:solidFill>
                <a:schemeClr val="tx2"/>
              </a:solidFill>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27</a:t>
            </a:fld>
            <a:endParaRPr lang="zh-CN" altLang="en-US"/>
          </a:p>
        </p:txBody>
      </p:sp>
    </p:spTree>
    <p:extLst>
      <p:ext uri="{BB962C8B-B14F-4D97-AF65-F5344CB8AC3E}">
        <p14:creationId xmlns:p14="http://schemas.microsoft.com/office/powerpoint/2010/main" val="2234341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We examine the second largest cluster, namely the cluster with size = 75.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https://etherscan.io/address/0xdccd3af19a82cd2c55d2dcb1f71043b412af8449</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https://etherscan.io/address/0x755cb2b64ba078629052d7a9549191bb2bf75dd7</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https://etherscan.io/address/0x14d51e464f88ae509078c05f126f4c01f6d144a8</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https://etherscan.io/address/0xb4bb2a173bdcc3a46d81d8f90bca7e148a0fd265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https://etherscan.io/address/0x263cf481dc1f8ab7fd42ee75ea65cc904c225d2e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All these addresses has only 4 actions. Apparently from </a:t>
            </a:r>
            <a:r>
              <a:rPr lang="en-US" altLang="zh-CN" sz="800" dirty="0" err="1">
                <a:solidFill>
                  <a:schemeClr val="tx2"/>
                </a:solidFill>
                <a:latin typeface="IBM Plex Sans" panose="020B0604020202020204" pitchFamily="34" charset="0"/>
              </a:rPr>
              <a:t>etherscan</a:t>
            </a:r>
            <a:r>
              <a:rPr lang="en-US" altLang="zh-CN" sz="800" dirty="0">
                <a:solidFill>
                  <a:schemeClr val="tx2"/>
                </a:solidFill>
                <a:latin typeface="IBM Plex Sans" panose="020B0604020202020204" pitchFamily="34" charset="0"/>
              </a:rPr>
              <a:t>, the four actions are transfer in fund from </a:t>
            </a:r>
            <a:r>
              <a:rPr lang="en-US" altLang="zh-CN" sz="800" dirty="0" err="1">
                <a:solidFill>
                  <a:schemeClr val="tx2"/>
                </a:solidFill>
                <a:latin typeface="IBM Plex Sans" panose="020B0604020202020204" pitchFamily="34" charset="0"/>
              </a:rPr>
              <a:t>binance</a:t>
            </a:r>
            <a:r>
              <a:rPr lang="en-US" altLang="zh-CN" sz="800" dirty="0">
                <a:solidFill>
                  <a:schemeClr val="tx2"/>
                </a:solidFill>
                <a:latin typeface="IBM Plex Sans" panose="020B0604020202020204" pitchFamily="34" charset="0"/>
              </a:rPr>
              <a:t>, deposit to </a:t>
            </a:r>
            <a:r>
              <a:rPr lang="en-US" altLang="zh-CN" sz="800" dirty="0" err="1">
                <a:solidFill>
                  <a:schemeClr val="tx2"/>
                </a:solidFill>
                <a:latin typeface="IBM Plex Sans" panose="020B0604020202020204" pitchFamily="34" charset="0"/>
              </a:rPr>
              <a:t>Arbitrum</a:t>
            </a:r>
            <a:r>
              <a:rPr lang="en-US" altLang="zh-CN" sz="800" dirty="0">
                <a:solidFill>
                  <a:schemeClr val="tx2"/>
                </a:solidFill>
                <a:latin typeface="IBM Plex Sans" panose="020B0604020202020204" pitchFamily="34" charset="0"/>
              </a:rPr>
              <a:t>, and send to L2 via HOP Ethereum </a:t>
            </a:r>
            <a:r>
              <a:rPr lang="en-US" altLang="zh-CN" sz="800" dirty="0" err="1">
                <a:solidFill>
                  <a:schemeClr val="tx2"/>
                </a:solidFill>
                <a:latin typeface="IBM Plex Sans" panose="020B0604020202020204" pitchFamily="34" charset="0"/>
              </a:rPr>
              <a:t>brigde</a:t>
            </a:r>
            <a:r>
              <a:rPr lang="en-US" altLang="zh-CN" sz="800" dirty="0">
                <a:solidFill>
                  <a:schemeClr val="tx2"/>
                </a:solidFill>
                <a:latin typeface="IBM Plex Sans" panose="020B0604020202020204" pitchFamily="34" charset="0"/>
              </a:rPr>
              <a:t>. All these three actions happened 127 days ago. And finally at 41 days ago, they all made donations to </a:t>
            </a:r>
            <a:r>
              <a:rPr lang="en-US" altLang="zh-CN" sz="800" dirty="0" err="1">
                <a:solidFill>
                  <a:schemeClr val="tx2"/>
                </a:solidFill>
                <a:latin typeface="IBM Plex Sans" panose="020B0604020202020204" pitchFamily="34" charset="0"/>
              </a:rPr>
              <a:t>Gitcoin</a:t>
            </a:r>
            <a:r>
              <a:rPr lang="en-US" altLang="zh-CN" sz="800" dirty="0">
                <a:solidFill>
                  <a:schemeClr val="tx2"/>
                </a:solidFill>
                <a:latin typeface="IBM Plex Sans" panose="020B060402020202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28</a:t>
            </a:fld>
            <a:endParaRPr lang="zh-CN" altLang="en-US"/>
          </a:p>
        </p:txBody>
      </p:sp>
    </p:spTree>
    <p:extLst>
      <p:ext uri="{BB962C8B-B14F-4D97-AF65-F5344CB8AC3E}">
        <p14:creationId xmlns:p14="http://schemas.microsoft.com/office/powerpoint/2010/main" val="102971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Heatmap is a useful visualization to represent clusters behaving in a similar way. In our visualization, each row corresponds to an address. The column represent the discretized  times. It is basically an matrix. So, if the address performed some actions at that time, the cell is then highlighted. Because we sort all the addresses by the clustering results and draw heatmap, you can see there are obvious hot areas. The cluster of addresses act at almost the same time.  The heatmap provide an overall picture of the clusters. It also helps us to examine our results. For example, in the group 4,  there are 56 contributors, the actions sequences is (1) received </a:t>
            </a:r>
            <a:r>
              <a:rPr lang="en-US" altLang="zh-CN" dirty="0">
                <a:solidFill>
                  <a:srgbClr val="C00000"/>
                </a:solidFill>
                <a:latin typeface="Franklin Gothic Medium" panose="020B0603020102020204" pitchFamily="34" charset="0"/>
              </a:rPr>
              <a:t>0.06Eth from 56 addresses; Deposit L2 with 0.055Eth. And then 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r>
              <a:rPr lang="en-US" altLang="zh-CN" sz="1600" dirty="0">
                <a:solidFill>
                  <a:srgbClr val="C00000"/>
                </a:solidFill>
                <a:latin typeface="Franklin Gothic Medium" panose="020B0603020102020204" pitchFamily="34" charset="0"/>
              </a:rPr>
              <a:t>Mint NFT - Swap some ETH for DAI – and Donate GR15. The group 27 also has similar behavior. But it is obvious from the heatmap, the group 27 waited for some more time (12 days)   than group 4 (2 days)  to</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make</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donations</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after they get fund.  </a:t>
            </a:r>
            <a:endParaRPr lang="en-US" altLang="zh-CN" sz="800" dirty="0">
              <a:solidFill>
                <a:schemeClr val="tx2"/>
              </a:solidFill>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29</a:t>
            </a:fld>
            <a:endParaRPr lang="zh-CN" altLang="en-US"/>
          </a:p>
        </p:txBody>
      </p:sp>
    </p:spTree>
    <p:extLst>
      <p:ext uri="{BB962C8B-B14F-4D97-AF65-F5344CB8AC3E}">
        <p14:creationId xmlns:p14="http://schemas.microsoft.com/office/powerpoint/2010/main" val="604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move to the next topic, that is, Asset-transfer graph mining.</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30</a:t>
            </a:fld>
            <a:endParaRPr lang="zh-CN" altLang="en-US"/>
          </a:p>
        </p:txBody>
      </p:sp>
    </p:spTree>
    <p:extLst>
      <p:ext uri="{BB962C8B-B14F-4D97-AF65-F5344CB8AC3E}">
        <p14:creationId xmlns:p14="http://schemas.microsoft.com/office/powerpoint/2010/main" val="325145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3</a:t>
            </a:fld>
            <a:endParaRPr lang="zh-CN" altLang="en-US"/>
          </a:p>
        </p:txBody>
      </p:sp>
    </p:spTree>
    <p:extLst>
      <p:ext uri="{BB962C8B-B14F-4D97-AF65-F5344CB8AC3E}">
        <p14:creationId xmlns:p14="http://schemas.microsoft.com/office/powerpoint/2010/main" val="4116943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We define the concept of ATG, asset-transfer graph to be the graph </a:t>
            </a:r>
            <a:r>
              <a:rPr lang="en-US" altLang="zh-CN" dirty="0">
                <a:solidFill>
                  <a:srgbClr val="4B5563"/>
                </a:solidFill>
                <a:latin typeface="Franklin Gothic Medium" panose="020B0603020102020204" pitchFamily="34" charset="0"/>
                <a:sym typeface="+mn-lt"/>
              </a:rPr>
              <a:t>representing the relationships between Contributors,</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Grants(</a:t>
            </a:r>
            <a:r>
              <a:rPr lang="en-US" altLang="zh-CN" dirty="0" err="1">
                <a:solidFill>
                  <a:srgbClr val="4B5563"/>
                </a:solidFill>
                <a:latin typeface="Franklin Gothic Medium" panose="020B0603020102020204" pitchFamily="34" charset="0"/>
                <a:sym typeface="+mn-lt"/>
              </a:rPr>
              <a:t>Gitcoin</a:t>
            </a:r>
            <a:r>
              <a:rPr lang="en-US" altLang="zh-CN" dirty="0">
                <a:solidFill>
                  <a:srgbClr val="4B5563"/>
                </a:solidFill>
                <a:latin typeface="Franklin Gothic Medium" panose="020B0603020102020204" pitchFamily="34" charset="0"/>
                <a:sym typeface="+mn-lt"/>
              </a:rPr>
              <a:t>), Fund Suppliers and Residual Collectors in terms of their asset (ETH, MATIC and ERC20 tokens) transfers. Here are the explanations of the entities’ roles. In the phase of fund preparation, </a:t>
            </a:r>
            <a:r>
              <a:rPr lang="en-US" altLang="zh-CN" dirty="0">
                <a:latin typeface="IBM Plex Sans" panose="020B0604020202020204" pitchFamily="34" charset="0"/>
              </a:rPr>
              <a:t>the wallet responsible for supplying fund to sybils is called fund supplier. In the phase of donations, all the contributors transfers fund to grant directly on </a:t>
            </a:r>
            <a:r>
              <a:rPr lang="en-US" altLang="zh-CN" dirty="0" err="1">
                <a:latin typeface="IBM Plex Sans" panose="020B0604020202020204" pitchFamily="34" charset="0"/>
              </a:rPr>
              <a:t>zkSync</a:t>
            </a:r>
            <a:r>
              <a:rPr lang="en-US" altLang="zh-CN" dirty="0">
                <a:latin typeface="IBM Plex Sans" panose="020B0604020202020204" pitchFamily="34" charset="0"/>
              </a:rPr>
              <a:t> or to</a:t>
            </a:r>
            <a:r>
              <a:rPr lang="zh-CN" altLang="en-US" dirty="0">
                <a:latin typeface="IBM Plex Sans" panose="020B0604020202020204" pitchFamily="34" charset="0"/>
              </a:rPr>
              <a:t> </a:t>
            </a:r>
            <a:r>
              <a:rPr lang="en-US" altLang="zh-CN" dirty="0" err="1">
                <a:latin typeface="IBM Plex Sans" panose="020B0604020202020204" pitchFamily="34" charset="0"/>
              </a:rPr>
              <a:t>Gitcoin</a:t>
            </a:r>
            <a:r>
              <a:rPr lang="zh-CN" altLang="en-US" dirty="0">
                <a:latin typeface="IBM Plex Sans" panose="020B0604020202020204" pitchFamily="34" charset="0"/>
              </a:rPr>
              <a:t> </a:t>
            </a:r>
            <a:r>
              <a:rPr lang="en-US" altLang="zh-CN" dirty="0">
                <a:latin typeface="IBM Plex Sans" panose="020B0604020202020204" pitchFamily="34" charset="0"/>
              </a:rPr>
              <a:t>on</a:t>
            </a:r>
            <a:r>
              <a:rPr lang="zh-CN" altLang="en-US" dirty="0">
                <a:latin typeface="IBM Plex Sans" panose="020B0604020202020204" pitchFamily="34" charset="0"/>
              </a:rPr>
              <a:t> </a:t>
            </a:r>
            <a:r>
              <a:rPr lang="en-US" altLang="zh-CN" dirty="0" err="1">
                <a:latin typeface="IBM Plex Sans" panose="020B0604020202020204" pitchFamily="34" charset="0"/>
              </a:rPr>
              <a:t>ethereum</a:t>
            </a:r>
            <a:r>
              <a:rPr lang="zh-CN" altLang="en-US" dirty="0">
                <a:latin typeface="IBM Plex Sans" panose="020B0604020202020204" pitchFamily="34" charset="0"/>
              </a:rPr>
              <a:t> </a:t>
            </a:r>
            <a:r>
              <a:rPr lang="en-US" altLang="zh-CN" dirty="0">
                <a:latin typeface="IBM Plex Sans" panose="020B0604020202020204" pitchFamily="34" charset="0"/>
              </a:rPr>
              <a:t>L1</a:t>
            </a:r>
            <a:r>
              <a:rPr lang="zh-CN" altLang="en-US" dirty="0">
                <a:latin typeface="IBM Plex Sans" panose="020B0604020202020204" pitchFamily="34" charset="0"/>
              </a:rPr>
              <a:t> </a:t>
            </a:r>
            <a:r>
              <a:rPr lang="en-US" altLang="zh-CN" dirty="0">
                <a:latin typeface="IBM Plex Sans" panose="020B0604020202020204" pitchFamily="34" charset="0"/>
              </a:rPr>
              <a:t>through</a:t>
            </a:r>
            <a:r>
              <a:rPr lang="zh-CN" altLang="en-US" dirty="0">
                <a:latin typeface="IBM Plex Sans" panose="020B0604020202020204" pitchFamily="34" charset="0"/>
              </a:rPr>
              <a:t> </a:t>
            </a:r>
            <a:r>
              <a:rPr lang="en-US" altLang="zh-CN" dirty="0">
                <a:latin typeface="IBM Plex Sans" panose="020B0604020202020204" pitchFamily="34" charset="0"/>
              </a:rPr>
              <a:t>a</a:t>
            </a:r>
            <a:r>
              <a:rPr lang="zh-CN" altLang="en-US" dirty="0">
                <a:latin typeface="IBM Plex Sans" panose="020B0604020202020204" pitchFamily="34" charset="0"/>
              </a:rPr>
              <a:t> </a:t>
            </a:r>
            <a:r>
              <a:rPr lang="en-US" altLang="zh-CN" dirty="0">
                <a:latin typeface="IBM Plex Sans" panose="020B0604020202020204" pitchFamily="34" charset="0"/>
              </a:rPr>
              <a:t>smart</a:t>
            </a:r>
            <a:r>
              <a:rPr lang="zh-CN" altLang="en-US" dirty="0">
                <a:latin typeface="IBM Plex Sans" panose="020B0604020202020204" pitchFamily="34" charset="0"/>
              </a:rPr>
              <a:t> </a:t>
            </a:r>
            <a:r>
              <a:rPr lang="en-US" altLang="zh-CN" dirty="0">
                <a:latin typeface="IBM Plex Sans" panose="020B0604020202020204" pitchFamily="34" charset="0"/>
              </a:rPr>
              <a:t>contract.</a:t>
            </a:r>
            <a:r>
              <a:rPr lang="zh-CN" altLang="en-US" dirty="0">
                <a:latin typeface="IBM Plex Sans" panose="020B0604020202020204" pitchFamily="34" charset="0"/>
              </a:rPr>
              <a:t> </a:t>
            </a:r>
            <a:r>
              <a:rPr lang="en-US" altLang="zh-CN" sz="1200" dirty="0">
                <a:solidFill>
                  <a:srgbClr val="4B5563"/>
                </a:solidFill>
                <a:latin typeface="Franklin Gothic Medium" panose="020B0603020102020204" pitchFamily="34" charset="0"/>
                <a:sym typeface="+mn-lt"/>
              </a:rPr>
              <a:t>After donation, contributors transfers residual fund to residual collector in phase 3. All the fund flow forms an overall graph. How to construct the graph?</a:t>
            </a:r>
            <a:endParaRPr lang="zh-CN" altLang="en-US" sz="1200" dirty="0">
              <a:solidFill>
                <a:srgbClr val="4B5563"/>
              </a:solidFill>
              <a:latin typeface="Franklin Gothic Medium" panose="020B06030201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31</a:t>
            </a:fld>
            <a:endParaRPr lang="zh-CN" altLang="en-US"/>
          </a:p>
        </p:txBody>
      </p:sp>
    </p:spTree>
    <p:extLst>
      <p:ext uri="{BB962C8B-B14F-4D97-AF65-F5344CB8AC3E}">
        <p14:creationId xmlns:p14="http://schemas.microsoft.com/office/powerpoint/2010/main" val="267929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How to collect data to construct the ATG of interest? We are concerned about the transfers from A to B where A or B is a GR15 contributor. In terms of the CHAIN, Ethereum L1</a:t>
            </a:r>
            <a:r>
              <a:rPr lang="zh-CN" altLang="en-US" dirty="0">
                <a:latin typeface="IBM Plex Sans" panose="020B0604020202020204" pitchFamily="34" charset="0"/>
              </a:rPr>
              <a:t>，</a:t>
            </a:r>
            <a:r>
              <a:rPr lang="en-US" altLang="zh-CN" dirty="0">
                <a:latin typeface="IBM Plex Sans" panose="020B0604020202020204" pitchFamily="34" charset="0"/>
              </a:rPr>
              <a:t>polygon and </a:t>
            </a:r>
            <a:r>
              <a:rPr lang="en-US" altLang="zh-CN" dirty="0" err="1">
                <a:latin typeface="IBM Plex Sans" panose="020B0604020202020204" pitchFamily="34" charset="0"/>
              </a:rPr>
              <a:t>zkSync</a:t>
            </a:r>
            <a:r>
              <a:rPr lang="en-US" altLang="zh-CN" dirty="0">
                <a:latin typeface="IBM Plex Sans" panose="020B0604020202020204" pitchFamily="34" charset="0"/>
              </a:rPr>
              <a:t> L2 are included. We kind of expand the time range by considering the time from </a:t>
            </a:r>
            <a:r>
              <a:rPr lang="en-US" altLang="zh-CN" dirty="0" err="1">
                <a:latin typeface="IBM Plex Sans" panose="020B0604020202020204" pitchFamily="34" charset="0"/>
              </a:rPr>
              <a:t>sep</a:t>
            </a:r>
            <a:r>
              <a:rPr lang="en-US" altLang="zh-CN" dirty="0">
                <a:latin typeface="IBM Plex Sans" panose="020B0604020202020204" pitchFamily="34" charset="0"/>
              </a:rPr>
              <a:t> 1</a:t>
            </a:r>
            <a:r>
              <a:rPr lang="en-US" altLang="zh-CN" baseline="30000" dirty="0">
                <a:latin typeface="IBM Plex Sans" panose="020B0604020202020204" pitchFamily="34" charset="0"/>
              </a:rPr>
              <a:t>st</a:t>
            </a:r>
            <a:r>
              <a:rPr lang="en-US" altLang="zh-CN" dirty="0">
                <a:latin typeface="IBM Plex Sans" panose="020B0604020202020204" pitchFamily="34" charset="0"/>
              </a:rPr>
              <a:t> to Oct 19</a:t>
            </a:r>
            <a:r>
              <a:rPr lang="en-US" altLang="zh-CN" baseline="30000" dirty="0">
                <a:latin typeface="IBM Plex Sans" panose="020B0604020202020204" pitchFamily="34" charset="0"/>
              </a:rPr>
              <a:t>th</a:t>
            </a:r>
            <a:r>
              <a:rPr lang="en-US" altLang="zh-CN" dirty="0">
                <a:latin typeface="IBM Plex Sans" panose="020B0604020202020204" pitchFamily="34" charset="0"/>
              </a:rPr>
              <a:t>. In current analysis, we only take in consideration the assets such as ETH, USDC, </a:t>
            </a:r>
            <a:r>
              <a:rPr lang="en-US" altLang="zh-CN" dirty="0" err="1">
                <a:latin typeface="IBM Plex Sans" panose="020B0604020202020204" pitchFamily="34" charset="0"/>
              </a:rPr>
              <a:t>USDT,and</a:t>
            </a:r>
            <a:r>
              <a:rPr lang="en-US" altLang="zh-CN" dirty="0">
                <a:latin typeface="IBM Plex Sans" panose="020B0604020202020204" pitchFamily="34" charset="0"/>
              </a:rPr>
              <a:t> DAI. The resulting graph has 1.4M edges.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It is a question whether we should construct the graph in a cross-chain manner. The answer is positive and here is an illustration. In the diagram shown to the left, EOA1 transferred fund to EOA2 on L1 and the EOA2 transferred fund to EOA3 on L2. And both EOA1 and EOA3 deposited from L1 to L2. In the graph, the EOA1 and EOA2 are disconnect. If we combine the data from both L1 and L2, the resulting graph to the right shows that all the three EOAs are connected, which is more informative.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32</a:t>
            </a:fld>
            <a:endParaRPr lang="zh-CN" altLang="en-US"/>
          </a:p>
        </p:txBody>
      </p:sp>
    </p:spTree>
    <p:extLst>
      <p:ext uri="{BB962C8B-B14F-4D97-AF65-F5344CB8AC3E}">
        <p14:creationId xmlns:p14="http://schemas.microsoft.com/office/powerpoint/2010/main" val="4033203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 sample of 40,000 edges from the overall graph, visualized by Gephi. Gephi is the open graph viz platform. (Demo: open an </a:t>
            </a:r>
            <a:r>
              <a:rPr lang="en-US" altLang="zh-CN" dirty="0" err="1">
                <a:latin typeface="IBM Plex Sans" panose="020B0604020202020204" pitchFamily="34" charset="0"/>
              </a:rPr>
              <a:t>gephi</a:t>
            </a:r>
            <a:r>
              <a:rPr lang="en-US" altLang="zh-CN" dirty="0">
                <a:latin typeface="IBM Plex Sans" panose="020B0604020202020204" pitchFamily="34" charset="0"/>
              </a:rPr>
              <a:t> project) and the graph can layout automatically and you can drag and move one or a group of nodes. It can also compute some statistics and do simple analysis.)  Gephi empowers us to finish a lot of visualizations, </a:t>
            </a:r>
            <a:r>
              <a:rPr lang="en-US" altLang="zh-CN" dirty="0" err="1">
                <a:latin typeface="IBM Plex Sans" panose="020B0604020202020204" pitchFamily="34" charset="0"/>
              </a:rPr>
              <a:t>trackings</a:t>
            </a:r>
            <a:r>
              <a:rPr lang="en-US" altLang="zh-CN" dirty="0">
                <a:latin typeface="IBM Plex Sans" panose="020B0604020202020204" pitchFamily="34" charset="0"/>
              </a:rPr>
              <a:t>, analysis. We strongly suggest to use Gephi.  </a:t>
            </a:r>
            <a:r>
              <a:rPr lang="en-US" altLang="zh-CN" b="0" i="0" dirty="0">
                <a:solidFill>
                  <a:srgbClr val="292929"/>
                </a:solidFill>
                <a:effectLst/>
                <a:latin typeface="source-serif-pro"/>
              </a:rPr>
              <a:t>Commonly, the visualization of this graph looks messy because there are some hub nodes. We provide a list of hubs here and on </a:t>
            </a:r>
            <a:r>
              <a:rPr lang="en-US" altLang="zh-CN" b="0" i="0" dirty="0" err="1">
                <a:solidFill>
                  <a:srgbClr val="292929"/>
                </a:solidFill>
                <a:effectLst/>
                <a:latin typeface="source-serif-pro"/>
              </a:rPr>
              <a:t>github</a:t>
            </a:r>
            <a:r>
              <a:rPr lang="en-US" altLang="zh-CN" b="0" i="0" dirty="0">
                <a:solidFill>
                  <a:srgbClr val="292929"/>
                </a:solidFill>
                <a:effectLst/>
                <a:latin typeface="source-serif-pro"/>
              </a:rPr>
              <a:t>.</a:t>
            </a: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33</a:t>
            </a:fld>
            <a:endParaRPr lang="zh-CN" altLang="en-US"/>
          </a:p>
        </p:txBody>
      </p:sp>
    </p:spTree>
    <p:extLst>
      <p:ext uri="{BB962C8B-B14F-4D97-AF65-F5344CB8AC3E}">
        <p14:creationId xmlns:p14="http://schemas.microsoft.com/office/powerpoint/2010/main" val="1144254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Example 1 shows an attack called Chain-Like attack.</a:t>
            </a:r>
            <a:r>
              <a:rPr lang="zh-CN" altLang="en-US" dirty="0">
                <a:latin typeface="IBM Plex Sans" panose="020B0604020202020204" pitchFamily="34" charset="0"/>
              </a:rPr>
              <a:t> </a:t>
            </a:r>
            <a:r>
              <a:rPr lang="en-US" altLang="zh-CN" dirty="0">
                <a:latin typeface="IBM Plex Sans" panose="020B0604020202020204" pitchFamily="34" charset="0"/>
              </a:rPr>
              <a:t>First, eth are transferred from BINANCE to the first contributor. And the fund is then distributed among the 9 addresses one by one, forming a chain. Finally, the fund is deposited to L2, swapped to DAI and donated to </a:t>
            </a:r>
            <a:r>
              <a:rPr lang="en-US" altLang="zh-CN" dirty="0" err="1">
                <a:latin typeface="IBM Plex Sans" panose="020B0604020202020204" pitchFamily="34" charset="0"/>
              </a:rPr>
              <a:t>Gitcoin</a:t>
            </a:r>
            <a:r>
              <a:rPr lang="en-US" altLang="zh-CN" dirty="0">
                <a:latin typeface="IBM Plex Sans" panose="020B0604020202020204" pitchFamily="34" charset="0"/>
              </a:rPr>
              <a:t>. This chain-like attack represents a typical way for Sybils to distribute fund.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34</a:t>
            </a:fld>
            <a:endParaRPr lang="zh-CN" altLang="en-US"/>
          </a:p>
        </p:txBody>
      </p:sp>
    </p:spTree>
    <p:extLst>
      <p:ext uri="{BB962C8B-B14F-4D97-AF65-F5344CB8AC3E}">
        <p14:creationId xmlns:p14="http://schemas.microsoft.com/office/powerpoint/2010/main" val="120708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Example 2 shows an attack called Diamond attack.</a:t>
            </a:r>
            <a:r>
              <a:rPr lang="zh-CN" altLang="en-US" dirty="0">
                <a:latin typeface="IBM Plex Sans" panose="020B0604020202020204" pitchFamily="34" charset="0"/>
              </a:rPr>
              <a:t> </a:t>
            </a:r>
            <a:r>
              <a:rPr lang="en-US" altLang="zh-CN" dirty="0">
                <a:latin typeface="IBM Plex Sans" panose="020B0604020202020204" pitchFamily="34" charset="0"/>
              </a:rPr>
              <a:t>On Sep 3</a:t>
            </a:r>
            <a:r>
              <a:rPr lang="en-US" altLang="zh-CN" baseline="30000" dirty="0">
                <a:latin typeface="IBM Plex Sans" panose="020B0604020202020204" pitchFamily="34" charset="0"/>
              </a:rPr>
              <a:t>rd</a:t>
            </a:r>
            <a:r>
              <a:rPr lang="en-US" altLang="zh-CN" dirty="0">
                <a:latin typeface="IBM Plex Sans" panose="020B0604020202020204" pitchFamily="34" charset="0"/>
              </a:rPr>
              <a:t> , eth are transferred from the red address(the left one) to 32 contributors. Then they first made bulk donations to </a:t>
            </a:r>
            <a:r>
              <a:rPr lang="en-US" altLang="zh-CN" dirty="0" err="1">
                <a:latin typeface="IBM Plex Sans" panose="020B0604020202020204" pitchFamily="34" charset="0"/>
              </a:rPr>
              <a:t>proofofstake</a:t>
            </a:r>
            <a:r>
              <a:rPr lang="en-US" altLang="zh-CN" dirty="0">
                <a:latin typeface="IBM Plex Sans" panose="020B0604020202020204" pitchFamily="34" charset="0"/>
              </a:rPr>
              <a:t>, the book by </a:t>
            </a:r>
            <a:r>
              <a:rPr lang="en-US" altLang="zh-CN" dirty="0" err="1">
                <a:latin typeface="IBM Plex Sans" panose="020B0604020202020204" pitchFamily="34" charset="0"/>
              </a:rPr>
              <a:t>vitalik</a:t>
            </a:r>
            <a:r>
              <a:rPr lang="en-US" altLang="zh-CN" dirty="0">
                <a:latin typeface="IBM Plex Sans" panose="020B0604020202020204" pitchFamily="34" charset="0"/>
              </a:rPr>
              <a:t>; and then 6 GR15 grants. All the paths from the fund supplier and the grants form a diamond-like shape. This diamond-like attack represents another typical way for Sybils to distribute funds and make donations.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35</a:t>
            </a:fld>
            <a:endParaRPr lang="zh-CN" altLang="en-US"/>
          </a:p>
        </p:txBody>
      </p:sp>
    </p:spTree>
    <p:extLst>
      <p:ext uri="{BB962C8B-B14F-4D97-AF65-F5344CB8AC3E}">
        <p14:creationId xmlns:p14="http://schemas.microsoft.com/office/powerpoint/2010/main" val="1707794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pipeline we are following for seeking more patterns like Chain and Diamond.  </a:t>
            </a:r>
            <a:r>
              <a:rPr lang="en-US" altLang="zh-CN" dirty="0">
                <a:solidFill>
                  <a:srgbClr val="4B5563"/>
                </a:solidFill>
                <a:latin typeface="Franklin Gothic Medium" panose="020B0603020102020204" pitchFamily="34" charset="0"/>
              </a:rPr>
              <a:t>Staring from the overall graph, we remove HUB addresses and smart contracts and then compute weakly-connect components. Then for every Connect Component, we examine whether it contains Chain-Like Attacks OR Diamond Attacks. The examination is based on some simple heuristics. First, to examine chain, we can prune possible branches to see whether the left backbone is a Chain. The key to find Diamond is to find the Fund Supplier with great out-degree and out-flow. Once the possible chain-like and diamond attacks are detected, we visualize them using Gephi and manually check whether they are real attacks.  By doing so, there 150 connected components found. And 2171 addresses in these connected components are judge as Sybils for sure.</a:t>
            </a: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36</a:t>
            </a:fld>
            <a:endParaRPr lang="zh-CN" altLang="en-US"/>
          </a:p>
        </p:txBody>
      </p:sp>
    </p:spTree>
    <p:extLst>
      <p:ext uri="{BB962C8B-B14F-4D97-AF65-F5344CB8AC3E}">
        <p14:creationId xmlns:p14="http://schemas.microsoft.com/office/powerpoint/2010/main" val="221954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IBM Plex Sans" panose="020B0604020202020204" pitchFamily="34" charset="0"/>
              </a:rPr>
              <a:t>Here is the largest cluster with 188 sybils. </a:t>
            </a:r>
            <a:r>
              <a:rPr lang="en-US" altLang="zh-CN" dirty="0">
                <a:solidFill>
                  <a:srgbClr val="4B5563"/>
                </a:solidFill>
                <a:latin typeface="Franklin Gothic Medium" panose="020B0603020102020204" pitchFamily="34" charset="0"/>
              </a:rPr>
              <a:t>The attack happened on Ethereum</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In the </a:t>
            </a:r>
            <a:r>
              <a:rPr lang="en-US" altLang="zh-CN" sz="1400" dirty="0">
                <a:solidFill>
                  <a:srgbClr val="4B5563"/>
                </a:solidFill>
                <a:latin typeface="Franklin Gothic Medium" panose="020B0603020102020204" pitchFamily="34" charset="0"/>
              </a:rPr>
              <a:t>Fund Preparation phase, </a:t>
            </a:r>
            <a:r>
              <a:rPr lang="en-US" altLang="zh-CN" dirty="0">
                <a:solidFill>
                  <a:srgbClr val="4B5563"/>
                </a:solidFill>
                <a:latin typeface="Franklin Gothic Medium" panose="020B0603020102020204" pitchFamily="34" charset="0"/>
              </a:rPr>
              <a:t>Two addresses 0xede41(2022-09-14 9:25:49) and 0xb8308(2022-09-14 10:35:30) distributed fund in a Chain-like way. With fund received, every address first made a donation of about 1USD, and then sent fund to the next. In the </a:t>
            </a:r>
            <a:r>
              <a:rPr lang="en-US" altLang="zh-CN" sz="1400" dirty="0">
                <a:solidFill>
                  <a:srgbClr val="4B5563"/>
                </a:solidFill>
                <a:latin typeface="Franklin Gothic Medium" panose="020B0603020102020204" pitchFamily="34" charset="0"/>
              </a:rPr>
              <a:t>Residual Collection phase, </a:t>
            </a:r>
            <a:r>
              <a:rPr lang="en-US" altLang="zh-CN" dirty="0">
                <a:solidFill>
                  <a:srgbClr val="4B5563"/>
                </a:solidFill>
                <a:latin typeface="Franklin Gothic Medium" panose="020B0603020102020204" pitchFamily="34" charset="0"/>
              </a:rPr>
              <a:t>after conducting attacks on Aztec and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all the residual funds are collected on </a:t>
            </a:r>
            <a:r>
              <a:rPr lang="en-US" altLang="zh-CN" dirty="0" err="1">
                <a:solidFill>
                  <a:srgbClr val="4B5563"/>
                </a:solidFill>
                <a:latin typeface="Franklin Gothic Medium" panose="020B0603020102020204" pitchFamily="34" charset="0"/>
              </a:rPr>
              <a:t>sep</a:t>
            </a:r>
            <a:r>
              <a:rPr lang="en-US" altLang="zh-CN" dirty="0">
                <a:solidFill>
                  <a:srgbClr val="4B5563"/>
                </a:solidFill>
                <a:latin typeface="Franklin Gothic Medium" panose="020B0603020102020204" pitchFamily="34" charset="0"/>
              </a:rPr>
              <a:t> 26</a:t>
            </a:r>
            <a:r>
              <a:rPr lang="en-US" altLang="zh-CN" baseline="30000" dirty="0">
                <a:solidFill>
                  <a:srgbClr val="4B5563"/>
                </a:solidFill>
                <a:latin typeface="Franklin Gothic Medium" panose="020B0603020102020204" pitchFamily="34" charset="0"/>
              </a:rPr>
              <a:t>th</a:t>
            </a:r>
            <a:r>
              <a:rPr lang="en-US" altLang="zh-CN" dirty="0">
                <a:solidFill>
                  <a:srgbClr val="4B5563"/>
                </a:solidFill>
                <a:latin typeface="Franklin Gothic Medium" panose="020B0603020102020204" pitchFamily="34" charset="0"/>
              </a:rPr>
              <a:t> to three addresses on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0x45997, 0xede41 and 0xb8308.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37</a:t>
            </a:fld>
            <a:endParaRPr lang="zh-CN" altLang="en-US"/>
          </a:p>
        </p:txBody>
      </p:sp>
    </p:spTree>
    <p:extLst>
      <p:ext uri="{BB962C8B-B14F-4D97-AF65-F5344CB8AC3E}">
        <p14:creationId xmlns:p14="http://schemas.microsoft.com/office/powerpoint/2010/main" val="2115443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cluster with 98 sybils. </a:t>
            </a:r>
            <a:r>
              <a:rPr lang="en-US" altLang="zh-CN" dirty="0">
                <a:solidFill>
                  <a:srgbClr val="4B5563"/>
                </a:solidFill>
                <a:latin typeface="Franklin Gothic Medium" panose="020B0603020102020204" pitchFamily="34" charset="0"/>
              </a:rPr>
              <a:t>The attack happened 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and</a:t>
            </a:r>
            <a:r>
              <a:rPr lang="zh-CN" altLang="en-US"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zkSync</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as</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well.</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Started from the address named </a:t>
            </a:r>
            <a:r>
              <a:rPr lang="en-US" altLang="zh-CN" dirty="0">
                <a:latin typeface="IBM Plex Sans" panose="020B0604020202020204" pitchFamily="34" charset="0"/>
              </a:rPr>
              <a:t>C-Start</a:t>
            </a:r>
            <a:r>
              <a:rPr lang="zh-CN" altLang="en-US" dirty="0">
                <a:latin typeface="IBM Plex Sans" panose="020B0604020202020204" pitchFamily="34" charset="0"/>
              </a:rPr>
              <a:t>，</a:t>
            </a:r>
            <a:r>
              <a:rPr lang="en-US" altLang="zh-CN" dirty="0">
                <a:latin typeface="IBM Plex Sans" panose="020B0604020202020204" pitchFamily="34" charset="0"/>
              </a:rPr>
              <a:t>funds are distributed </a:t>
            </a:r>
            <a:r>
              <a:rPr lang="en-US" altLang="zh-CN" dirty="0">
                <a:solidFill>
                  <a:srgbClr val="4B5563"/>
                </a:solidFill>
                <a:latin typeface="Franklin Gothic Medium" panose="020B0603020102020204" pitchFamily="34" charset="0"/>
              </a:rPr>
              <a:t>in a Chain-like way, respectively on L1 Ethereum (09-15 16:16:23) and L2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(09-15 16:17:30). With fund received on both L1 and L2, addresses first made a donation 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grants, and then send funds to the next address. Lastly, the final address along the chain transferred all residual funds back to C-start on Ethereum.</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38</a:t>
            </a:fld>
            <a:endParaRPr lang="zh-CN" altLang="en-US"/>
          </a:p>
        </p:txBody>
      </p:sp>
    </p:spTree>
    <p:extLst>
      <p:ext uri="{BB962C8B-B14F-4D97-AF65-F5344CB8AC3E}">
        <p14:creationId xmlns:p14="http://schemas.microsoft.com/office/powerpoint/2010/main" val="2174724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Grant fraud is an important topic deserving another </a:t>
            </a:r>
            <a:r>
              <a:rPr lang="en-US" altLang="zh-CN" dirty="0" err="1"/>
              <a:t>hackthon</a:t>
            </a:r>
            <a:r>
              <a:rPr lang="en-US" altLang="zh-CN" dirty="0"/>
              <a:t>. Due to time limit, we only spend half day to manually find one possible grant fraud. The important thing is to present the ideas behind.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39</a:t>
            </a:fld>
            <a:endParaRPr lang="zh-CN" altLang="en-US"/>
          </a:p>
        </p:txBody>
      </p:sp>
    </p:spTree>
    <p:extLst>
      <p:ext uri="{BB962C8B-B14F-4D97-AF65-F5344CB8AC3E}">
        <p14:creationId xmlns:p14="http://schemas.microsoft.com/office/powerpoint/2010/main" val="2723224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The grant we are talking about is grant 7419. Every grant has a grant address to receive donations from contributors. We find that the grant address first transferred funds to 29 contributor addresses in a diamond-like way. And then all the contributors are manipulated to make donations to a grant, which is the grant 7419. We do not believe it is an coincidence. We believe it is an attack in order to gain illegitimate matching allocation.</a:t>
            </a:r>
            <a:endParaRPr lang="en-US" altLang="zh-CN" b="1" dirty="0">
              <a:solidFill>
                <a:srgbClr val="0070C0"/>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github_project_url:None</a:t>
            </a:r>
            <a:r>
              <a:rPr lang="en-US" altLang="zh-C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title:Barichara</a:t>
            </a:r>
            <a:r>
              <a:rPr lang="en-US" altLang="zh-CN" dirty="0">
                <a:effectLst/>
              </a:rPr>
              <a:t> Regeneration Fund – Prototyping a Bioregional Regenerative Economy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twitter_handle_1:cognitivepolicy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twitter_handle_2:cognitivepolicy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website:</a:t>
            </a:r>
            <a:r>
              <a:rPr lang="en-US" altLang="zh-CN" dirty="0" err="1">
                <a:hlinkClick r:id="rId3"/>
              </a:rPr>
              <a:t>https</a:t>
            </a:r>
            <a:r>
              <a:rPr lang="en-US" altLang="zh-CN" dirty="0">
                <a:hlinkClick r:id="rId3"/>
              </a:rPr>
              <a:t>://www.regeneratebarichara.org/</a:t>
            </a:r>
            <a:r>
              <a:rPr lang="en-US" altLang="zh-C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grant_address</a:t>
            </a:r>
            <a:r>
              <a:rPr lang="en-US" altLang="zh-CN" dirty="0">
                <a:effectLst/>
              </a:rPr>
              <a:t>(</a:t>
            </a:r>
            <a:r>
              <a:rPr lang="zh-CN" altLang="en-US" dirty="0">
                <a:effectLst/>
              </a:rPr>
              <a:t>收款地址</a:t>
            </a:r>
            <a:r>
              <a:rPr lang="en-US" altLang="zh-CN" dirty="0">
                <a:effectLst/>
              </a:rPr>
              <a:t>):0xFd9F8A0f4bdEaC72F08AF1c708023cC31dD2E3BE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total_contribution_count</a:t>
            </a:r>
            <a:r>
              <a:rPr lang="zh-CN" altLang="en-US" dirty="0">
                <a:effectLst/>
              </a:rPr>
              <a:t>（总捐赠笔数）</a:t>
            </a:r>
            <a:r>
              <a:rPr lang="en-US" altLang="zh-CN" dirty="0">
                <a:effectLst/>
              </a:rPr>
              <a:t>:321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total_contribution_address_count</a:t>
            </a:r>
            <a:r>
              <a:rPr lang="zh-CN" altLang="en-US" dirty="0">
                <a:effectLst/>
              </a:rPr>
              <a:t>（总捐赠</a:t>
            </a:r>
            <a:r>
              <a:rPr lang="en-US" altLang="zh-CN" dirty="0">
                <a:effectLst/>
              </a:rPr>
              <a:t>Address</a:t>
            </a:r>
            <a:r>
              <a:rPr lang="zh-CN" altLang="en-US" dirty="0">
                <a:effectLst/>
              </a:rPr>
              <a:t>数）</a:t>
            </a:r>
            <a:r>
              <a:rPr lang="en-US" altLang="zh-CN" dirty="0">
                <a:effectLst/>
              </a:rPr>
              <a:t>:287</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40</a:t>
            </a:fld>
            <a:endParaRPr lang="zh-CN" altLang="en-US"/>
          </a:p>
        </p:txBody>
      </p:sp>
    </p:spTree>
    <p:extLst>
      <p:ext uri="{BB962C8B-B14F-4D97-AF65-F5344CB8AC3E}">
        <p14:creationId xmlns:p14="http://schemas.microsoft.com/office/powerpoint/2010/main" val="128052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are all the datasets that we used for our sybil detection program. The data sets, especially how did we generate them are valuable to </a:t>
            </a:r>
            <a:r>
              <a:rPr lang="en-US" altLang="zh-CN" dirty="0" err="1">
                <a:latin typeface="IBM Plex Sans" panose="020B0604020202020204" pitchFamily="34" charset="0"/>
              </a:rPr>
              <a:t>Gitcoin</a:t>
            </a:r>
            <a:r>
              <a:rPr lang="en-US" altLang="zh-CN" dirty="0">
                <a:latin typeface="IBM Plex Sans" panose="020B0604020202020204" pitchFamily="34" charset="0"/>
              </a:rPr>
              <a:t>. So we upload all the code and data to </a:t>
            </a:r>
            <a:r>
              <a:rPr lang="en-US" altLang="zh-CN" dirty="0" err="1">
                <a:latin typeface="IBM Plex Sans" panose="020B0604020202020204" pitchFamily="34" charset="0"/>
              </a:rPr>
              <a:t>github</a:t>
            </a:r>
            <a:r>
              <a:rPr lang="en-US" altLang="zh-CN" dirty="0">
                <a:latin typeface="IBM Plex Sans" panose="020B0604020202020204" pitchFamily="34" charset="0"/>
              </a:rPr>
              <a:t>. Part of the data comes from the GR_15_DATA, containing list of grants and their information, and GR15 contributions information. Besides, we obtain the Ethereum and Polygon transfers related to GR15 contributors from Alchemy and </a:t>
            </a:r>
            <a:r>
              <a:rPr lang="en-US" altLang="zh-CN" dirty="0" err="1">
                <a:latin typeface="IBM Plex Sans" panose="020B0604020202020204" pitchFamily="34" charset="0"/>
              </a:rPr>
              <a:t>zySync</a:t>
            </a:r>
            <a:r>
              <a:rPr lang="en-US" altLang="zh-CN" dirty="0">
                <a:latin typeface="IBM Plex Sans" panose="020B0604020202020204" pitchFamily="34" charset="0"/>
              </a:rPr>
              <a:t> from its </a:t>
            </a:r>
            <a:r>
              <a:rPr lang="en-US" altLang="zh-CN" dirty="0" err="1">
                <a:latin typeface="IBM Plex Sans" panose="020B0604020202020204" pitchFamily="34" charset="0"/>
              </a:rPr>
              <a:t>api</a:t>
            </a:r>
            <a:r>
              <a:rPr lang="en-US" altLang="zh-CN" dirty="0">
                <a:latin typeface="IBM Plex Sans" panose="020B0604020202020204" pitchFamily="34" charset="0"/>
              </a:rPr>
              <a:t>.  Thanks to </a:t>
            </a:r>
            <a:r>
              <a:rPr lang="en-US" altLang="zh-CN" dirty="0" err="1">
                <a:latin typeface="IBM Plex Sans" panose="020B0604020202020204" pitchFamily="34" charset="0"/>
              </a:rPr>
              <a:t>Chainbase</a:t>
            </a:r>
            <a:r>
              <a:rPr lang="en-US" altLang="zh-CN" dirty="0">
                <a:latin typeface="IBM Plex Sans" panose="020B0604020202020204" pitchFamily="34" charset="0"/>
              </a:rPr>
              <a:t> and dune, we obtained the token price and some useful address tags. We also labelled some addresses and smart contracts by</a:t>
            </a:r>
            <a:r>
              <a:rPr lang="zh-CN" altLang="en-US" dirty="0">
                <a:latin typeface="IBM Plex Sans" panose="020B0604020202020204" pitchFamily="34" charset="0"/>
              </a:rPr>
              <a:t> </a:t>
            </a:r>
            <a:r>
              <a:rPr lang="en-US" altLang="zh-CN" dirty="0">
                <a:latin typeface="IBM Plex Sans" panose="020B0604020202020204" pitchFamily="34" charset="0"/>
              </a:rPr>
              <a:t>ourself.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quick statistics. The time of GR15 related data ranges from </a:t>
            </a:r>
            <a:r>
              <a:rPr lang="en-US" altLang="zh-CN" dirty="0" err="1">
                <a:latin typeface="IBM Plex Sans" panose="020B0604020202020204" pitchFamily="34" charset="0"/>
              </a:rPr>
              <a:t>sep</a:t>
            </a:r>
            <a:r>
              <a:rPr lang="en-US" altLang="zh-CN" dirty="0">
                <a:latin typeface="IBM Plex Sans" panose="020B0604020202020204" pitchFamily="34" charset="0"/>
              </a:rPr>
              <a:t> 7</a:t>
            </a:r>
            <a:r>
              <a:rPr lang="en-US" altLang="zh-CN" baseline="30000" dirty="0">
                <a:latin typeface="IBM Plex Sans" panose="020B0604020202020204" pitchFamily="34" charset="0"/>
              </a:rPr>
              <a:t>th</a:t>
            </a:r>
            <a:r>
              <a:rPr lang="en-US" altLang="zh-CN" dirty="0">
                <a:latin typeface="IBM Plex Sans" panose="020B0604020202020204" pitchFamily="34" charset="0"/>
              </a:rPr>
              <a:t> to 22</a:t>
            </a:r>
            <a:r>
              <a:rPr lang="en-US" altLang="zh-CN" baseline="30000" dirty="0">
                <a:latin typeface="IBM Plex Sans" panose="020B0604020202020204" pitchFamily="34" charset="0"/>
              </a:rPr>
              <a:t>nd</a:t>
            </a:r>
            <a:r>
              <a:rPr lang="en-US" altLang="zh-CN" dirty="0">
                <a:latin typeface="IBM Plex Sans" panose="020B0604020202020204" pitchFamily="34" charset="0"/>
              </a:rPr>
              <a:t> . There are 1440 grants and 55585 contributor addresses. The donation happened on 4 chains, that is ETH L1, </a:t>
            </a:r>
            <a:r>
              <a:rPr lang="en-US" altLang="zh-CN" dirty="0" err="1">
                <a:latin typeface="IBM Plex Sans" panose="020B0604020202020204" pitchFamily="34" charset="0"/>
              </a:rPr>
              <a:t>zkSync</a:t>
            </a:r>
            <a:r>
              <a:rPr lang="en-US" altLang="zh-CN" dirty="0">
                <a:latin typeface="IBM Plex Sans" panose="020B0604020202020204" pitchFamily="34" charset="0"/>
              </a:rPr>
              <a:t> L2, polygon and </a:t>
            </a:r>
            <a:r>
              <a:rPr lang="en-US" altLang="zh-CN" dirty="0" err="1">
                <a:latin typeface="IBM Plex Sans" panose="020B0604020202020204" pitchFamily="34" charset="0"/>
              </a:rPr>
              <a:t>Celo</a:t>
            </a:r>
            <a:r>
              <a:rPr lang="en-US" altLang="zh-CN" dirty="0">
                <a:latin typeface="IBM Plex Sans" panose="020B0604020202020204" pitchFamily="34" charset="0"/>
              </a:rPr>
              <a:t>, involving 38 tokens.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5</a:t>
            </a:fld>
            <a:endParaRPr lang="zh-CN" altLang="en-US"/>
          </a:p>
        </p:txBody>
      </p:sp>
    </p:spTree>
    <p:extLst>
      <p:ext uri="{BB962C8B-B14F-4D97-AF65-F5344CB8AC3E}">
        <p14:creationId xmlns:p14="http://schemas.microsoft.com/office/powerpoint/2010/main" val="1041192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41</a:t>
            </a:fld>
            <a:endParaRPr lang="zh-CN" altLang="en-US"/>
          </a:p>
        </p:txBody>
      </p:sp>
    </p:spTree>
    <p:extLst>
      <p:ext uri="{BB962C8B-B14F-4D97-AF65-F5344CB8AC3E}">
        <p14:creationId xmlns:p14="http://schemas.microsoft.com/office/powerpoint/2010/main" val="271919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42</a:t>
            </a:fld>
            <a:endParaRPr lang="zh-CN" altLang="en-US"/>
          </a:p>
        </p:txBody>
      </p:sp>
    </p:spTree>
    <p:extLst>
      <p:ext uri="{BB962C8B-B14F-4D97-AF65-F5344CB8AC3E}">
        <p14:creationId xmlns:p14="http://schemas.microsoft.com/office/powerpoint/2010/main" val="356095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move to the first topic about how to detect sybil from their bulk operations.</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6</a:t>
            </a:fld>
            <a:endParaRPr lang="zh-CN" altLang="en-US"/>
          </a:p>
        </p:txBody>
      </p:sp>
    </p:spTree>
    <p:extLst>
      <p:ext uri="{BB962C8B-B14F-4D97-AF65-F5344CB8AC3E}">
        <p14:creationId xmlns:p14="http://schemas.microsoft.com/office/powerpoint/2010/main" val="197051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latin typeface="IBM Plex Sans" panose="020B0604020202020204" pitchFamily="34" charset="0"/>
              </a:rPr>
              <a:t>Let’s quickly have an understanding about Sybil attack. </a:t>
            </a:r>
            <a:r>
              <a:rPr lang="en-US" altLang="zh-CN" b="0" i="0" u="none" strike="noStrike" dirty="0">
                <a:solidFill>
                  <a:srgbClr val="00326D"/>
                </a:solidFill>
                <a:effectLst/>
                <a:latin typeface="Nunito Sans" panose="020B0604020202020204" pitchFamily="2" charset="0"/>
              </a:rPr>
              <a:t>According to the quadratic form mechanism used to</a:t>
            </a:r>
            <a:r>
              <a:rPr lang="zh-CN" altLang="en-US" b="0" i="0" u="none" strike="noStrike" dirty="0">
                <a:solidFill>
                  <a:srgbClr val="00326D"/>
                </a:solidFill>
                <a:effectLst/>
                <a:latin typeface="Nunito Sans" panose="020B0604020202020204" pitchFamily="2" charset="0"/>
              </a:rPr>
              <a:t> </a:t>
            </a:r>
            <a:r>
              <a:rPr lang="en-US" altLang="zh-CN" b="0" i="0" u="none" strike="noStrike" dirty="0">
                <a:solidFill>
                  <a:srgbClr val="00326D"/>
                </a:solidFill>
                <a:effectLst/>
                <a:latin typeface="Nunito Sans" panose="020B0604020202020204" pitchFamily="2" charset="0"/>
              </a:rPr>
              <a:t>decide</a:t>
            </a:r>
            <a:r>
              <a:rPr lang="zh-CN" altLang="en-US" b="0" i="0" u="none" strike="noStrike" dirty="0">
                <a:solidFill>
                  <a:srgbClr val="00326D"/>
                </a:solidFill>
                <a:effectLst/>
                <a:latin typeface="Nunito Sans" panose="020B0604020202020204" pitchFamily="2" charset="0"/>
              </a:rPr>
              <a:t> </a:t>
            </a:r>
            <a:r>
              <a:rPr lang="en-US" altLang="zh-CN" b="0" i="0" u="none" strike="noStrike" dirty="0">
                <a:solidFill>
                  <a:srgbClr val="00326D"/>
                </a:solidFill>
                <a:effectLst/>
                <a:latin typeface="Nunito Sans" panose="020B0604020202020204" pitchFamily="2" charset="0"/>
              </a:rPr>
              <a:t>how matching funds should be distributed, using more addresses to donate can gain more illegitimate matching allocation. At the same time, airdrop farmers also make use of sybil attack to achieve the higher probability of getting grant airdrop.</a:t>
            </a:r>
            <a:r>
              <a:rPr lang="en-US" altLang="zh-CN" b="0" i="0" u="none" strike="noStrike" dirty="0">
                <a:solidFill>
                  <a:srgbClr val="00326D"/>
                </a:solidFill>
                <a:effectLst/>
                <a:latin typeface="IBM Plex Sans" panose="020B0604020202020204" pitchFamily="34" charset="0"/>
              </a:rPr>
              <a:t> </a:t>
            </a:r>
          </a:p>
          <a:p>
            <a:pPr algn="l"/>
            <a:endParaRPr lang="en-US" altLang="zh-CN" b="0" i="0" u="none" strike="noStrike" dirty="0">
              <a:solidFill>
                <a:srgbClr val="00326D"/>
              </a:solidFill>
              <a:effectLst/>
              <a:latin typeface="IBM Plex Sans" panose="020B0604020202020204" pitchFamily="34" charset="0"/>
            </a:endParaRPr>
          </a:p>
          <a:p>
            <a:pPr algn="l"/>
            <a:r>
              <a:rPr lang="en-US" altLang="zh-CN" dirty="0">
                <a:latin typeface="IBM Plex Sans" panose="020B0604020202020204" pitchFamily="34" charset="0"/>
              </a:rPr>
              <a:t>To reduce operation costs, the user behind Sybils usually controls and manipulates a bunch of addresses, manually or by scripts and tools. On </a:t>
            </a:r>
            <a:r>
              <a:rPr lang="en-US" altLang="zh-CN" dirty="0" err="1">
                <a:latin typeface="IBM Plex Sans" panose="020B0604020202020204" pitchFamily="34" charset="0"/>
              </a:rPr>
              <a:t>Gitcoin</a:t>
            </a:r>
            <a:r>
              <a:rPr lang="en-US" altLang="zh-CN" dirty="0">
                <a:latin typeface="IBM Plex Sans" panose="020B0604020202020204" pitchFamily="34" charset="0"/>
              </a:rPr>
              <a:t> platform, they spread the funds across these addresses and then make donations to the same project(s).  Therefore, we propose to detect sybils by examining (1) first,  bulk transfers, meaning how the user spread funds in a bulk way and (2) second, in</a:t>
            </a:r>
            <a:r>
              <a:rPr lang="en-US" altLang="zh-CN" dirty="0">
                <a:solidFill>
                  <a:srgbClr val="4B5563"/>
                </a:solidFill>
                <a:latin typeface="Franklin Gothic Medium" panose="020B0603020102020204" pitchFamily="34" charset="0"/>
              </a:rPr>
              <a:t> what pattern they make donations to the same Grant(s) </a:t>
            </a:r>
          </a:p>
          <a:p>
            <a:pPr algn="l"/>
            <a:endParaRPr lang="en-US" altLang="zh-CN" dirty="0">
              <a:latin typeface="IBM Plex Sans" panose="020B0604020202020204" pitchFamily="34" charset="0"/>
            </a:endParaRPr>
          </a:p>
          <a:p>
            <a:pPr algn="l"/>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7</a:t>
            </a:fld>
            <a:endParaRPr lang="zh-CN" altLang="en-US"/>
          </a:p>
        </p:txBody>
      </p:sp>
    </p:spTree>
    <p:extLst>
      <p:ext uri="{BB962C8B-B14F-4D97-AF65-F5344CB8AC3E}">
        <p14:creationId xmlns:p14="http://schemas.microsoft.com/office/powerpoint/2010/main" val="397719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IBM Plex Sans" panose="020B0604020202020204" pitchFamily="34" charset="0"/>
              </a:rPr>
              <a:t>Sybils usually make use of bulk transaction applications, such as bulk-account registration tools and </a:t>
            </a:r>
            <a:r>
              <a:rPr lang="en-US" altLang="zh-CN" dirty="0">
                <a:latin typeface="IBM Plex Sans" panose="020B0604020202020204" pitchFamily="34" charset="0"/>
              </a:rPr>
              <a:t>bulk transfer tools. As shown in the diagram, a fund supplier can</a:t>
            </a:r>
            <a:r>
              <a:rPr lang="zh-CN" altLang="en-US" dirty="0">
                <a:latin typeface="IBM Plex Sans" panose="020B0604020202020204" pitchFamily="34" charset="0"/>
              </a:rPr>
              <a:t> </a:t>
            </a:r>
            <a:r>
              <a:rPr lang="en-US" altLang="zh-CN" dirty="0">
                <a:latin typeface="IBM Plex Sans" panose="020B0604020202020204" pitchFamily="34" charset="0"/>
              </a:rPr>
              <a:t>call the Bulk transfer application to transfer fund to multiple contributor addresses. Our idea comes from a real case when we explore the GR15 data where the disperse smart contract is used to transfer funds to a bunch of addresses, and many of these addresses made donations to GR15. You can refer to the </a:t>
            </a:r>
            <a:r>
              <a:rPr lang="en-US" altLang="zh-CN" dirty="0" err="1">
                <a:latin typeface="IBM Plex Sans" panose="020B0604020202020204" pitchFamily="34" charset="0"/>
              </a:rPr>
              <a:t>etherscan</a:t>
            </a:r>
            <a:r>
              <a:rPr lang="en-US" altLang="zh-CN" dirty="0">
                <a:latin typeface="IBM Plex Sans" panose="020B0604020202020204" pitchFamily="34" charset="0"/>
              </a:rPr>
              <a:t> to see the detail. Our work aims to (1)first have a better understanding of What tools and How the sybils use the tools for their fund preparations; and (2) Collect all the related addresses and sort them in terms of their sybils risks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8</a:t>
            </a:fld>
            <a:endParaRPr lang="zh-CN" altLang="en-US"/>
          </a:p>
        </p:txBody>
      </p:sp>
    </p:spTree>
    <p:extLst>
      <p:ext uri="{BB962C8B-B14F-4D97-AF65-F5344CB8AC3E}">
        <p14:creationId xmlns:p14="http://schemas.microsoft.com/office/powerpoint/2010/main" val="46284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our mining pipeline. Firstly, we select all bulk transactions and transfers related to the GR15 contributors. Based on the 6 risk indicators designed and computed in the second step, we came up with a sybil scorecard finally.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9</a:t>
            </a:fld>
            <a:endParaRPr lang="zh-CN" altLang="en-US"/>
          </a:p>
        </p:txBody>
      </p:sp>
    </p:spTree>
    <p:extLst>
      <p:ext uri="{BB962C8B-B14F-4D97-AF65-F5344CB8AC3E}">
        <p14:creationId xmlns:p14="http://schemas.microsoft.com/office/powerpoint/2010/main" val="206880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ctr"/>
            <a:r>
              <a:rPr lang="en-US" altLang="zh-CN" dirty="0">
                <a:latin typeface="IBM Plex Sans" panose="020B0604020202020204" pitchFamily="34" charset="0"/>
              </a:rPr>
              <a:t>The first step is to select bulk transfers. </a:t>
            </a:r>
            <a:r>
              <a:rPr lang="en-US" altLang="zh-CN" sz="1200" b="0" i="0" dirty="0">
                <a:solidFill>
                  <a:srgbClr val="4D5156"/>
                </a:solidFill>
                <a:effectLst/>
                <a:latin typeface="arial" panose="020B0604020202020204" pitchFamily="34" charset="0"/>
              </a:rPr>
              <a:t>An </a:t>
            </a:r>
            <a:r>
              <a:rPr lang="en-US" altLang="zh-CN" sz="1200" b="0" i="0" dirty="0">
                <a:solidFill>
                  <a:srgbClr val="EA4335"/>
                </a:solidFill>
                <a:effectLst/>
                <a:latin typeface="arial" panose="020B0604020202020204" pitchFamily="34" charset="0"/>
              </a:rPr>
              <a:t>bulk transaction</a:t>
            </a:r>
            <a:r>
              <a:rPr lang="en-US" altLang="zh-CN" sz="1200" b="0" i="0" dirty="0">
                <a:solidFill>
                  <a:srgbClr val="4D5156"/>
                </a:solidFill>
                <a:effectLst/>
                <a:latin typeface="arial" panose="020B0604020202020204" pitchFamily="34" charset="0"/>
              </a:rPr>
              <a:t> allows a</a:t>
            </a:r>
            <a:r>
              <a:rPr lang="zh-CN" altLang="en-US" sz="1200" b="0" i="0" dirty="0">
                <a:solidFill>
                  <a:srgbClr val="4D5156"/>
                </a:solidFill>
                <a:effectLst/>
                <a:latin typeface="arial" panose="020B0604020202020204" pitchFamily="34" charset="0"/>
              </a:rPr>
              <a:t> </a:t>
            </a:r>
            <a:r>
              <a:rPr lang="en-US" altLang="zh-CN" sz="1200" b="0" i="0" dirty="0">
                <a:solidFill>
                  <a:srgbClr val="4D5156"/>
                </a:solidFill>
                <a:effectLst/>
                <a:latin typeface="arial" panose="020B0604020202020204" pitchFamily="34" charset="0"/>
              </a:rPr>
              <a:t>user to </a:t>
            </a:r>
            <a:r>
              <a:rPr lang="en-US" altLang="zh-CN" sz="1200" b="0" i="0" dirty="0">
                <a:solidFill>
                  <a:srgbClr val="EA4335"/>
                </a:solidFill>
                <a:effectLst/>
                <a:latin typeface="arial" panose="020B0604020202020204" pitchFamily="34" charset="0"/>
              </a:rPr>
              <a:t>transfer</a:t>
            </a:r>
            <a:r>
              <a:rPr lang="en-US" altLang="zh-CN" sz="1200" b="0" i="0" dirty="0">
                <a:solidFill>
                  <a:srgbClr val="4D5156"/>
                </a:solidFill>
                <a:effectLst/>
                <a:latin typeface="arial" panose="020B0604020202020204" pitchFamily="34" charset="0"/>
              </a:rPr>
              <a:t> funds to </a:t>
            </a:r>
            <a:r>
              <a:rPr lang="en-US" altLang="zh-CN" sz="1200" b="0" i="0" dirty="0">
                <a:solidFill>
                  <a:srgbClr val="FF0000"/>
                </a:solidFill>
                <a:effectLst/>
                <a:latin typeface="arial" panose="020B0604020202020204" pitchFamily="34" charset="0"/>
              </a:rPr>
              <a:t>multiple</a:t>
            </a:r>
            <a:r>
              <a:rPr lang="en-US" altLang="zh-CN" sz="1200" b="0" i="0" dirty="0">
                <a:solidFill>
                  <a:srgbClr val="4D5156"/>
                </a:solidFill>
                <a:effectLst/>
                <a:latin typeface="arial" panose="020B0604020202020204" pitchFamily="34" charset="0"/>
              </a:rPr>
              <a:t> recipient addresses from a </a:t>
            </a:r>
            <a:r>
              <a:rPr lang="en-US" altLang="zh-CN" sz="1200" b="0" i="0" dirty="0">
                <a:solidFill>
                  <a:srgbClr val="FF0000"/>
                </a:solidFill>
                <a:effectLst/>
                <a:latin typeface="arial" panose="020B0604020202020204" pitchFamily="34" charset="0"/>
              </a:rPr>
              <a:t>single</a:t>
            </a:r>
            <a:r>
              <a:rPr lang="en-US" altLang="zh-CN" sz="1200" b="0" i="0" dirty="0">
                <a:solidFill>
                  <a:srgbClr val="4D5156"/>
                </a:solidFill>
                <a:effectLst/>
                <a:latin typeface="arial" panose="020B0604020202020204" pitchFamily="34" charset="0"/>
              </a:rPr>
              <a:t> sender address.</a:t>
            </a:r>
            <a:r>
              <a:rPr lang="en-US" altLang="zh-CN" sz="1200" b="1" kern="1200" dirty="0">
                <a:solidFill>
                  <a:srgbClr val="0070C0"/>
                </a:solidFill>
                <a:latin typeface="+mn-lt"/>
                <a:ea typeface="+mn-ea"/>
                <a:cs typeface="+mn-cs"/>
              </a:rPr>
              <a:t> </a:t>
            </a:r>
            <a:r>
              <a:rPr lang="en-US" altLang="zh-CN" sz="1200" b="0" i="0" kern="1200" dirty="0">
                <a:solidFill>
                  <a:srgbClr val="4D5156"/>
                </a:solidFill>
                <a:effectLst/>
                <a:latin typeface="arial" panose="020B0604020202020204" pitchFamily="34" charset="0"/>
                <a:ea typeface="+mn-ea"/>
                <a:cs typeface="+mn-cs"/>
              </a:rPr>
              <a:t>We select Bulk Transfers in a table where (1)Every row corresponds to </a:t>
            </a:r>
            <a:r>
              <a:rPr lang="en-US" altLang="zh-CN" sz="1200" b="0" i="0" kern="1200" dirty="0">
                <a:solidFill>
                  <a:srgbClr val="FF0000"/>
                </a:solidFill>
                <a:effectLst/>
                <a:latin typeface="arial" panose="020B0604020202020204" pitchFamily="34" charset="0"/>
                <a:ea typeface="+mn-ea"/>
                <a:cs typeface="+mn-cs"/>
              </a:rPr>
              <a:t>a bulk transaction (2)</a:t>
            </a:r>
            <a:r>
              <a:rPr lang="en-US" altLang="zh-CN" sz="1200" b="0" i="0" kern="1200" dirty="0">
                <a:solidFill>
                  <a:srgbClr val="4D5156"/>
                </a:solidFill>
                <a:effectLst/>
                <a:latin typeface="arial" panose="020B0604020202020204" pitchFamily="34" charset="0"/>
                <a:ea typeface="+mn-ea"/>
                <a:cs typeface="+mn-cs"/>
              </a:rPr>
              <a:t> The </a:t>
            </a:r>
            <a:r>
              <a:rPr lang="en-US" altLang="zh-CN" sz="1200" b="0" i="0" kern="1200" dirty="0">
                <a:solidFill>
                  <a:srgbClr val="FF0000"/>
                </a:solidFill>
                <a:effectLst/>
                <a:latin typeface="arial" panose="020B0604020202020204" pitchFamily="34" charset="0"/>
                <a:ea typeface="+mn-ea"/>
                <a:cs typeface="+mn-cs"/>
              </a:rPr>
              <a:t>single</a:t>
            </a:r>
            <a:r>
              <a:rPr lang="en-US" altLang="zh-CN" sz="1200" b="0" i="0" kern="1200" dirty="0">
                <a:solidFill>
                  <a:srgbClr val="4D5156"/>
                </a:solidFill>
                <a:effectLst/>
                <a:latin typeface="arial" panose="020B0604020202020204" pitchFamily="34" charset="0"/>
                <a:ea typeface="+mn-ea"/>
                <a:cs typeface="+mn-cs"/>
              </a:rPr>
              <a:t> </a:t>
            </a:r>
            <a:r>
              <a:rPr lang="en-US" altLang="zh-CN" sz="1200" b="0" i="0" kern="1200" dirty="0">
                <a:solidFill>
                  <a:srgbClr val="FF0000"/>
                </a:solidFill>
                <a:effectLst/>
                <a:latin typeface="arial" panose="020B0604020202020204" pitchFamily="34" charset="0"/>
                <a:ea typeface="+mn-ea"/>
                <a:cs typeface="+mn-cs"/>
              </a:rPr>
              <a:t>sender</a:t>
            </a:r>
            <a:r>
              <a:rPr lang="en-US" altLang="zh-CN" sz="1200" b="0" i="0" kern="1200" dirty="0">
                <a:solidFill>
                  <a:srgbClr val="4D5156"/>
                </a:solidFill>
                <a:effectLst/>
                <a:latin typeface="arial" panose="020B0604020202020204" pitchFamily="34" charset="0"/>
                <a:ea typeface="+mn-ea"/>
                <a:cs typeface="+mn-cs"/>
              </a:rPr>
              <a:t> is recorded</a:t>
            </a:r>
            <a:r>
              <a:rPr lang="zh-CN" altLang="en-US" sz="1200" b="0" i="0" kern="1200" dirty="0">
                <a:solidFill>
                  <a:srgbClr val="4D5156"/>
                </a:solidFill>
                <a:effectLst/>
                <a:latin typeface="arial" panose="020B0604020202020204" pitchFamily="34" charset="0"/>
                <a:ea typeface="+mn-ea"/>
                <a:cs typeface="+mn-cs"/>
              </a:rPr>
              <a:t>，</a:t>
            </a:r>
            <a:r>
              <a:rPr lang="en-US" altLang="zh-CN" sz="1200" b="0" i="0" kern="1200" dirty="0">
                <a:solidFill>
                  <a:srgbClr val="4D5156"/>
                </a:solidFill>
                <a:effectLst/>
                <a:latin typeface="arial" panose="020B0604020202020204" pitchFamily="34" charset="0"/>
                <a:ea typeface="+mn-ea"/>
                <a:cs typeface="+mn-cs"/>
              </a:rPr>
              <a:t>as well as the time (3) A list of transfers where every transfer is represented by the </a:t>
            </a:r>
            <a:r>
              <a:rPr lang="en-US" altLang="zh-CN" sz="1200" b="0" i="0" kern="1200" dirty="0" err="1">
                <a:solidFill>
                  <a:srgbClr val="4D5156"/>
                </a:solidFill>
                <a:effectLst/>
                <a:latin typeface="arial" panose="020B0604020202020204" pitchFamily="34" charset="0"/>
                <a:ea typeface="+mn-ea"/>
                <a:cs typeface="+mn-cs"/>
              </a:rPr>
              <a:t>to_addr</a:t>
            </a:r>
            <a:r>
              <a:rPr lang="en-US" altLang="zh-CN" sz="1200" b="0" i="0" kern="1200" dirty="0">
                <a:solidFill>
                  <a:srgbClr val="4D5156"/>
                </a:solidFill>
                <a:effectLst/>
                <a:latin typeface="arial" panose="020B0604020202020204" pitchFamily="34" charset="0"/>
                <a:ea typeface="+mn-ea"/>
                <a:cs typeface="+mn-cs"/>
              </a:rPr>
              <a:t>, and amount. Here is the what the table looks like.</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10</a:t>
            </a:fld>
            <a:endParaRPr lang="zh-CN" altLang="en-US"/>
          </a:p>
        </p:txBody>
      </p:sp>
    </p:spTree>
    <p:extLst>
      <p:ext uri="{BB962C8B-B14F-4D97-AF65-F5344CB8AC3E}">
        <p14:creationId xmlns:p14="http://schemas.microsoft.com/office/powerpoint/2010/main" val="129357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ED362-B6BC-C61C-111B-3121C19157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015B5F-3627-614B-ACC2-DC3BC6428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F6BB702-6AB4-6D73-52E6-16570403C7D5}"/>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B3C90AAF-79E0-EB17-B755-131A13FBE9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3679D-7F42-511C-ADDC-B0CA1A7E77E3}"/>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73599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FAFFC-4EF6-FCDD-E98A-992B3AF264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9B5DC07-AEE0-ACA8-510B-5B02902E93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DC8337-20FC-66DB-45C2-3B38B692DAC8}"/>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5DA12073-9ADB-7130-9AD0-14C0E15AC8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77A10-B99C-6062-928C-2C32436EBC96}"/>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22400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33ADE3-7CBA-2E9B-8E0D-926212CC24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23DE39-D60B-5B5A-022C-B798A7EBA2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54FF67-8C53-81EC-AB02-A9A0453BEC81}"/>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BFB9B78E-06B2-0D80-B1A6-17E77FCFFC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4F92C0-4F28-4266-547E-00C262834F2C}"/>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825340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965F22A4-4A9B-47B7-9FD8-921F4BC34E7B}"/>
              </a:ext>
            </a:extLst>
          </p:cNvPr>
          <p:cNvSpPr>
            <a:spLocks noGrp="1"/>
          </p:cNvSpPr>
          <p:nvPr>
            <p:ph type="pic" sz="quarter" idx="12"/>
          </p:nvPr>
        </p:nvSpPr>
        <p:spPr>
          <a:xfrm>
            <a:off x="8342889" y="862798"/>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EAEAE360-2A3C-4A85-993A-68550DAD92CA}"/>
              </a:ext>
            </a:extLst>
          </p:cNvPr>
          <p:cNvSpPr>
            <a:spLocks noGrp="1"/>
          </p:cNvSpPr>
          <p:nvPr>
            <p:ph type="pic" sz="quarter" idx="11"/>
          </p:nvPr>
        </p:nvSpPr>
        <p:spPr>
          <a:xfrm>
            <a:off x="4525746" y="1507192"/>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4F5E45EB-434E-43B6-A0EB-43AC32942624}"/>
              </a:ext>
            </a:extLst>
          </p:cNvPr>
          <p:cNvSpPr>
            <a:spLocks noGrp="1"/>
          </p:cNvSpPr>
          <p:nvPr>
            <p:ph type="pic" sz="quarter" idx="10"/>
          </p:nvPr>
        </p:nvSpPr>
        <p:spPr>
          <a:xfrm>
            <a:off x="708601" y="2151586"/>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9338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30A25-6D5A-E30C-D021-1D0B7C9EFF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2E6E39-BCD1-643C-BEC9-00F6287CE68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F6F013-BECB-BBA5-438C-6709AEBA26EB}"/>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BA21443C-E93F-E18B-9781-D023A1E155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D06155-33FC-B675-458B-29BB357FE359}"/>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28444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FDCEF-FE8B-B5FE-1124-94BD104D5D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D77562-03C3-8ED8-06D2-47D90BECD1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DF0893-A1BD-0DDB-4C94-DDC8366F7990}"/>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DB690864-37A2-8508-CA16-DBF8A8486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EAD74-366D-EE33-3E2F-EE41FC2B26F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91470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C0B2-FC54-6F69-4C93-A6B1D133D8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459489-F96A-1276-EBBE-D5AA71449E8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778821-96D7-B3D7-18D2-6E4209C114E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9FDB41-4CC4-B515-7D9B-D313BBB50248}"/>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1BF46324-F49D-14EC-9128-D5E0B303C4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5835B1-7C11-FDF4-262C-AF62AEE30670}"/>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078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53551-926D-D8AF-A895-BC8682C55A1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12655E-5D0C-0A0C-33CB-0971E3B42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E6F3BA-8D7D-7AD8-9E25-8D874B9ED28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ACE029-D5A0-ED2D-B058-4DA10C7476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309C-E9A4-13EE-F378-E11501C2D9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EAB551E-DC55-9BAD-EE38-1EAFB86518D8}"/>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8" name="页脚占位符 7">
            <a:extLst>
              <a:ext uri="{FF2B5EF4-FFF2-40B4-BE49-F238E27FC236}">
                <a16:creationId xmlns:a16="http://schemas.microsoft.com/office/drawing/2014/main" id="{D2A19FD9-1965-6B2B-2FF1-B1746022E2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6FEA3FB-447A-7167-B0EE-A95D16F1D808}"/>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98741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4FAB4-267D-9A3D-9C8F-75FCEC067DF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8C3E50-0574-C363-9304-F4DFB49D0BBE}"/>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4" name="页脚占位符 3">
            <a:extLst>
              <a:ext uri="{FF2B5EF4-FFF2-40B4-BE49-F238E27FC236}">
                <a16:creationId xmlns:a16="http://schemas.microsoft.com/office/drawing/2014/main" id="{F87F994D-12B9-4BE4-3CCD-B15F6E6385F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815B02-5B25-E5C3-931D-CC688DD5671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10207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ACDC80-5CA6-791A-8811-F2D5A4F52A83}"/>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3" name="页脚占位符 2">
            <a:extLst>
              <a:ext uri="{FF2B5EF4-FFF2-40B4-BE49-F238E27FC236}">
                <a16:creationId xmlns:a16="http://schemas.microsoft.com/office/drawing/2014/main" id="{A7FFAB65-D672-E006-EB79-51F6650AC7C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A73950B-E93F-DE75-F60C-7089E3A189E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98657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0AAB1-E2B0-9046-41F6-1D1D223B75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3B0E9A-90A3-999E-1553-3755FE9B4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95104B-7C83-A17B-8425-BC8A39139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7EC7C-ACAF-17A8-D1DA-12030809F8B6}"/>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FE874FE0-8BB6-E361-9EFA-FB4EE598B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029553-59E1-A96E-C5A8-A90B4B9141B2}"/>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75156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0256A-C6D4-E64D-7321-5081AB983B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018848-A13C-B83A-8129-10F7BB10F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A6638D-6151-BF78-4EB8-846DDF731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B287E3-5634-6EB2-7126-546345C2C8FC}"/>
              </a:ext>
            </a:extLst>
          </p:cNvPr>
          <p:cNvSpPr>
            <a:spLocks noGrp="1"/>
          </p:cNvSpPr>
          <p:nvPr>
            <p:ph type="dt" sz="half" idx="10"/>
          </p:nvPr>
        </p:nvSpPr>
        <p:spPr/>
        <p:txBody>
          <a:bodyPr/>
          <a:lstStyle/>
          <a:p>
            <a:fld id="{77276AAF-A564-466B-AD06-4DFF5240A747}"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752D252B-7C47-3FE2-A4FC-03BFAD2158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ED8296-1222-094E-A427-754C419EF99C}"/>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753272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4DD8D-AC0D-F174-F7BA-6785251F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5C23B91-5747-6B36-5DA0-3CB8CC72F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297BB6-6317-EF17-A351-74E05E812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76AAF-A564-466B-AD06-4DFF5240A747}"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FD05AF51-228C-B3B0-22F0-114B5F266E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3B4F56-99F9-1627-7844-165DA0837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107571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jfif"/></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9.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7OdrV7SA0I56aDMwqxB6jMwoY3tjSf5w" TargetMode="External"/><Relationship Id="rId7" Type="http://schemas.openxmlformats.org/officeDocument/2006/relationships/hyperlink" Target="https://dune.com/queries/1471355"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hainbase.online/" TargetMode="External"/><Relationship Id="rId5" Type="http://schemas.openxmlformats.org/officeDocument/2006/relationships/hyperlink" Target="https://docs.zksync.io/api/v0.1/#account-history" TargetMode="External"/><Relationship Id="rId4" Type="http://schemas.openxmlformats.org/officeDocument/2006/relationships/hyperlink" Target="https://ek9uc5ddu1.feishu.cn/wiki/wikcnxrMPYqwfBvOfK0Uyygv1Je"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1388271"/>
            <a:ext cx="12192000" cy="408145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descr="e7d195523061f1c0f81c3ad790c9494339aa0429f216f864D7B592EAF9A5ADC4F10298C23A97E82A6EA3DF2AB23FB4FC1C6D4248739765DB631AC60F8A9557B4A6AB7393B5A6B530303A74A4E022B6D33CAEC5B8927D02F50C8AE4DC7249432DC7503B0248DCA6622AF94CBC85E98AD67D8B93CF0B0F7B675F11F9A0AEAFDB5021FFFD4CF140A708">
            <a:extLst>
              <a:ext uri="{FF2B5EF4-FFF2-40B4-BE49-F238E27FC236}">
                <a16:creationId xmlns:a16="http://schemas.microsoft.com/office/drawing/2014/main" id="{44B35724-5D88-494D-B04C-9B1A14AE2B84}"/>
              </a:ext>
            </a:extLst>
          </p:cNvPr>
          <p:cNvSpPr txBox="1"/>
          <p:nvPr/>
        </p:nvSpPr>
        <p:spPr>
          <a:xfrm>
            <a:off x="988576" y="2095675"/>
            <a:ext cx="9627649" cy="1323439"/>
          </a:xfrm>
          <a:prstGeom prst="rect">
            <a:avLst/>
          </a:prstGeom>
          <a:noFill/>
        </p:spPr>
        <p:txBody>
          <a:bodyPr wrap="square" rtlCol="0">
            <a:spAutoFit/>
          </a:bodyPr>
          <a:lstStyle/>
          <a:p>
            <a:pPr algn="ctr"/>
            <a:r>
              <a:rPr lang="en-US" altLang="zh-CN" sz="8000" b="1" i="1" dirty="0">
                <a:gradFill flip="none" rotWithShape="1">
                  <a:gsLst>
                    <a:gs pos="13000">
                      <a:srgbClr val="2F6CE7"/>
                    </a:gs>
                    <a:gs pos="100000">
                      <a:srgbClr val="2BDAA2"/>
                    </a:gs>
                  </a:gsLst>
                  <a:lin ang="16200000" scaled="1"/>
                  <a:tileRect/>
                </a:gradFill>
                <a:latin typeface="庞门正道标题体" panose="02010600030101010101" pitchFamily="2" charset="-122"/>
                <a:ea typeface="庞门正道标题体" panose="02010600030101010101" pitchFamily="2" charset="-122"/>
                <a:cs typeface="Arial" panose="020B0604020202020204" pitchFamily="34" charset="0"/>
              </a:rPr>
              <a:t>Anti-Sybil Project</a:t>
            </a:r>
            <a:endParaRPr lang="zh-CN" altLang="en-US" sz="8000" b="1" i="1" dirty="0">
              <a:gradFill flip="none" rotWithShape="1">
                <a:gsLst>
                  <a:gs pos="13000">
                    <a:srgbClr val="2F6CE7"/>
                  </a:gs>
                  <a:gs pos="100000">
                    <a:srgbClr val="2BDAA2"/>
                  </a:gs>
                </a:gsLst>
                <a:lin ang="16200000" scaled="1"/>
                <a:tileRect/>
              </a:gradFill>
              <a:latin typeface="庞门正道标题体" panose="02010600030101010101" pitchFamily="2" charset="-122"/>
              <a:ea typeface="庞门正道标题体" panose="02010600030101010101" pitchFamily="2" charset="-122"/>
              <a:cs typeface="Arial" panose="020B0604020202020204" pitchFamily="34" charset="0"/>
            </a:endParaRPr>
          </a:p>
        </p:txBody>
      </p:sp>
      <p:sp>
        <p:nvSpPr>
          <p:cNvPr id="46" name="矩形: 圆角 26">
            <a:extLst>
              <a:ext uri="{FF2B5EF4-FFF2-40B4-BE49-F238E27FC236}">
                <a16:creationId xmlns:a16="http://schemas.microsoft.com/office/drawing/2014/main" id="{62BCAA8C-AD0C-4A38-ABD6-ADC91DDBF071}"/>
              </a:ext>
            </a:extLst>
          </p:cNvPr>
          <p:cNvSpPr/>
          <p:nvPr/>
        </p:nvSpPr>
        <p:spPr>
          <a:xfrm>
            <a:off x="3868686" y="5136237"/>
            <a:ext cx="4134586" cy="821797"/>
          </a:xfrm>
          <a:prstGeom prst="roundRect">
            <a:avLst>
              <a:gd name="adj" fmla="val 50000"/>
            </a:avLst>
          </a:prstGeom>
          <a:solidFill>
            <a:srgbClr val="FFFEFF"/>
          </a:soli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lumMod val="50000"/>
                  </a:schemeClr>
                </a:solidFill>
              </a:rPr>
              <a:t>Trusta</a:t>
            </a:r>
            <a:r>
              <a:rPr lang="en-US" altLang="zh-CN" sz="2800" dirty="0">
                <a:solidFill>
                  <a:schemeClr val="bg1">
                    <a:lumMod val="50000"/>
                  </a:schemeClr>
                </a:solidFill>
              </a:rPr>
              <a:t> Labs</a:t>
            </a:r>
            <a:endParaRPr lang="zh-CN" altLang="en-US" sz="2800" dirty="0">
              <a:solidFill>
                <a:schemeClr val="bg1">
                  <a:lumMod val="50000"/>
                </a:schemeClr>
              </a:solidFill>
            </a:endParaRPr>
          </a:p>
        </p:txBody>
      </p:sp>
      <p:sp>
        <p:nvSpPr>
          <p:cNvPr id="3" name="矩形 2">
            <a:extLst>
              <a:ext uri="{FF2B5EF4-FFF2-40B4-BE49-F238E27FC236}">
                <a16:creationId xmlns:a16="http://schemas.microsoft.com/office/drawing/2014/main" id="{933AA0AD-C067-446D-9E30-9E9852ADF8C3}"/>
              </a:ext>
            </a:extLst>
          </p:cNvPr>
          <p:cNvSpPr/>
          <p:nvPr/>
        </p:nvSpPr>
        <p:spPr>
          <a:xfrm>
            <a:off x="2638921" y="3847038"/>
            <a:ext cx="8250400" cy="584775"/>
          </a:xfrm>
          <a:prstGeom prst="rect">
            <a:avLst/>
          </a:prstGeom>
        </p:spPr>
        <p:txBody>
          <a:bodyPr wrap="none">
            <a:spAutoFit/>
          </a:bodyPr>
          <a:lstStyle/>
          <a:p>
            <a:r>
              <a:rPr lang="en-US" altLang="zh-CN" sz="3200" dirty="0">
                <a:solidFill>
                  <a:srgbClr val="FF0000"/>
                </a:solidFill>
                <a:latin typeface="Arial" panose="020B0604020202020204" pitchFamily="34" charset="0"/>
                <a:cs typeface="Arial" panose="020B0604020202020204" pitchFamily="34" charset="0"/>
              </a:rPr>
              <a:t>To Build an Intelligent Sybil Discovery LEGO</a:t>
            </a:r>
            <a:endParaRPr lang="zh-CN" altLang="en-US" sz="3200" dirty="0">
              <a:solidFill>
                <a:srgbClr val="FF0000"/>
              </a:solidFill>
            </a:endParaRPr>
          </a:p>
        </p:txBody>
      </p:sp>
    </p:spTree>
    <p:extLst>
      <p:ext uri="{BB962C8B-B14F-4D97-AF65-F5344CB8AC3E}">
        <p14:creationId xmlns:p14="http://schemas.microsoft.com/office/powerpoint/2010/main" val="3964617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a:extLst>
              <a:ext uri="{FF2B5EF4-FFF2-40B4-BE49-F238E27FC236}">
                <a16:creationId xmlns:a16="http://schemas.microsoft.com/office/drawing/2014/main" id="{208B8F8D-0E37-F76E-3DCC-009E4BB264B9}"/>
              </a:ext>
            </a:extLst>
          </p:cNvPr>
          <p:cNvGraphicFramePr>
            <a:graphicFrameLocks noGrp="1"/>
          </p:cNvGraphicFramePr>
          <p:nvPr/>
        </p:nvGraphicFramePr>
        <p:xfrm>
          <a:off x="3005591" y="2873345"/>
          <a:ext cx="6321289" cy="3368040"/>
        </p:xfrm>
        <a:graphic>
          <a:graphicData uri="http://schemas.openxmlformats.org/drawingml/2006/table">
            <a:tbl>
              <a:tblPr firstRow="1" bandRow="1">
                <a:tableStyleId>{1FECB4D8-DB02-4DC6-A0A2-4F2EBAE1DC90}</a:tableStyleId>
              </a:tblPr>
              <a:tblGrid>
                <a:gridCol w="336120">
                  <a:extLst>
                    <a:ext uri="{9D8B030D-6E8A-4147-A177-3AD203B41FA5}">
                      <a16:colId xmlns:a16="http://schemas.microsoft.com/office/drawing/2014/main" val="20001"/>
                    </a:ext>
                  </a:extLst>
                </a:gridCol>
                <a:gridCol w="1346919">
                  <a:extLst>
                    <a:ext uri="{9D8B030D-6E8A-4147-A177-3AD203B41FA5}">
                      <a16:colId xmlns:a16="http://schemas.microsoft.com/office/drawing/2014/main" val="965621833"/>
                    </a:ext>
                  </a:extLst>
                </a:gridCol>
                <a:gridCol w="1045409">
                  <a:extLst>
                    <a:ext uri="{9D8B030D-6E8A-4147-A177-3AD203B41FA5}">
                      <a16:colId xmlns:a16="http://schemas.microsoft.com/office/drawing/2014/main" val="2936173316"/>
                    </a:ext>
                  </a:extLst>
                </a:gridCol>
                <a:gridCol w="1021376">
                  <a:extLst>
                    <a:ext uri="{9D8B030D-6E8A-4147-A177-3AD203B41FA5}">
                      <a16:colId xmlns:a16="http://schemas.microsoft.com/office/drawing/2014/main" val="378824451"/>
                    </a:ext>
                  </a:extLst>
                </a:gridCol>
                <a:gridCol w="2571465">
                  <a:extLst>
                    <a:ext uri="{9D8B030D-6E8A-4147-A177-3AD203B41FA5}">
                      <a16:colId xmlns:a16="http://schemas.microsoft.com/office/drawing/2014/main" val="2991757560"/>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sym typeface="+mn-lt"/>
                        </a:rPr>
                        <a:t> </a:t>
                      </a:r>
                      <a:r>
                        <a:rPr lang="en-US" altLang="zh-CN" sz="1400" dirty="0" err="1">
                          <a:solidFill>
                            <a:schemeClr val="bg1"/>
                          </a:solidFill>
                          <a:sym typeface="+mn-lt"/>
                        </a:rPr>
                        <a:t>Txn_hash</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From</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Time</a:t>
                      </a:r>
                      <a:endParaRPr lang="zh-CN" altLang="en-US" sz="1400" dirty="0">
                        <a:solidFill>
                          <a:schemeClr val="bg1"/>
                        </a:solidFill>
                        <a:cs typeface="+mn-ea"/>
                        <a:sym typeface="+mn-lt"/>
                      </a:endParaRPr>
                    </a:p>
                  </a:txBody>
                  <a:tcPr marL="121920" marR="121920" marT="60960" marB="60960" anchor="ctr"/>
                </a:tc>
                <a:tc>
                  <a:txBody>
                    <a:bodyPr/>
                    <a:lstStyle/>
                    <a:p>
                      <a:r>
                        <a:rPr lang="en-US" altLang="zh-CN" sz="1400" dirty="0" err="1">
                          <a:solidFill>
                            <a:schemeClr val="bg1"/>
                          </a:solidFill>
                          <a:cs typeface="+mn-ea"/>
                          <a:sym typeface="+mn-lt"/>
                        </a:rPr>
                        <a:t>Transfers_List</a:t>
                      </a:r>
                      <a:endParaRPr lang="zh-CN" altLang="en-US" dirty="0"/>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endParaRPr lang="en-US" altLang="zh-CN" sz="1400" b="1" dirty="0">
                        <a:solidFill>
                          <a:schemeClr val="tx2"/>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Arial" panose="020B0604020202020204" pitchFamily="34" charset="0"/>
                          <a:cs typeface="Arial" panose="020B0604020202020204" pitchFamily="34" charset="0"/>
                        </a:rPr>
                        <a:t>{(to_addr1,amount1,)</a:t>
                      </a:r>
                    </a:p>
                    <a:p>
                      <a:r>
                        <a:rPr lang="en-US" altLang="zh-CN" sz="1400" dirty="0">
                          <a:solidFill>
                            <a:schemeClr val="tx2"/>
                          </a:solidFill>
                          <a:latin typeface="Arial" panose="020B0604020202020204" pitchFamily="34" charset="0"/>
                          <a:cs typeface="Arial" panose="020B0604020202020204" pitchFamily="34" charset="0"/>
                        </a:rPr>
                        <a:t> (to_addr2,amount2,)</a:t>
                      </a:r>
                    </a:p>
                    <a:p>
                      <a:r>
                        <a:rPr lang="en-US" altLang="zh-CN" sz="1400" dirty="0">
                          <a:solidFill>
                            <a:schemeClr val="tx2"/>
                          </a:solidFill>
                          <a:latin typeface="Arial" panose="020B0604020202020204" pitchFamily="34" charset="0"/>
                          <a:cs typeface="Arial" panose="020B0604020202020204" pitchFamily="34" charset="0"/>
                        </a:rPr>
                        <a:t> (to_addr3,amount3,)</a:t>
                      </a:r>
                    </a:p>
                    <a:p>
                      <a:r>
                        <a:rPr lang="en-US" altLang="zh-CN" sz="1400" dirty="0">
                          <a:solidFill>
                            <a:schemeClr val="tx2"/>
                          </a:solidFill>
                          <a:latin typeface="Arial" panose="020B0604020202020204" pitchFamily="34" charset="0"/>
                          <a:cs typeface="Arial" panose="020B0604020202020204" pitchFamily="34" charset="0"/>
                        </a:rPr>
                        <a:t> …}</a:t>
                      </a:r>
                      <a:endParaRPr lang="zh-CN" altLang="en-US" sz="1400" dirty="0">
                        <a:solidFill>
                          <a:schemeClr val="tx2"/>
                        </a:solidFill>
                        <a:latin typeface="Arial" panose="020B0604020202020204" pitchFamily="34" charset="0"/>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478520">
                <a:tc gridSpan="5">
                  <a:txBody>
                    <a:bodyPr/>
                    <a:lstStyle/>
                    <a:p>
                      <a:pPr algn="ctr" fontAlgn="ctr"/>
                      <a:r>
                        <a:rPr lang="en-US" sz="1100" b="1" kern="1200" dirty="0">
                          <a:solidFill>
                            <a:srgbClr val="0070C0"/>
                          </a:solidFill>
                          <a:latin typeface="+mn-lt"/>
                          <a:ea typeface="+mn-ea"/>
                          <a:cs typeface="+mn-cs"/>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A </a:t>
                      </a:r>
                      <a:r>
                        <a:rPr lang="en-US" altLang="zh-CN" sz="1200" b="0" i="0" dirty="0">
                          <a:solidFill>
                            <a:srgbClr val="EA4335"/>
                          </a:solidFill>
                          <a:effectLst/>
                          <a:latin typeface="arial" panose="020B0604020202020204" pitchFamily="34" charset="0"/>
                        </a:rPr>
                        <a:t>bulk transaction</a:t>
                      </a:r>
                      <a:r>
                        <a:rPr lang="en-US" altLang="zh-CN" sz="1200" b="0" i="0" dirty="0">
                          <a:solidFill>
                            <a:srgbClr val="4D5156"/>
                          </a:solidFill>
                          <a:effectLst/>
                          <a:latin typeface="arial" panose="020B0604020202020204" pitchFamily="34" charset="0"/>
                        </a:rPr>
                        <a:t> contains more than one </a:t>
                      </a:r>
                      <a:r>
                        <a:rPr lang="en-US" altLang="zh-CN" sz="1200" b="0" i="0" dirty="0">
                          <a:solidFill>
                            <a:srgbClr val="EA4335"/>
                          </a:solidFill>
                          <a:effectLst/>
                          <a:latin typeface="arial" panose="020B0604020202020204" pitchFamily="34" charset="0"/>
                        </a:rPr>
                        <a:t>transfers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where all transfers have an</a:t>
                      </a:r>
                      <a:r>
                        <a:rPr lang="en-US" altLang="zh-CN" sz="1200" b="0" i="0" dirty="0">
                          <a:solidFill>
                            <a:srgbClr val="FF5050"/>
                          </a:solidFill>
                          <a:effectLst/>
                          <a:latin typeface="arial" panose="020B0604020202020204" pitchFamily="34" charset="0"/>
                        </a:rPr>
                        <a:t> identical </a:t>
                      </a:r>
                      <a:r>
                        <a:rPr lang="en-US" altLang="zh-CN" sz="1200" b="0" i="0" dirty="0">
                          <a:solidFill>
                            <a:srgbClr val="4D5156"/>
                          </a:solidFill>
                          <a:effectLst/>
                          <a:latin typeface="arial" panose="020B0604020202020204" pitchFamily="34" charset="0"/>
                        </a:rPr>
                        <a:t>sender address and</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every transfer may have </a:t>
                      </a:r>
                      <a:r>
                        <a:rPr lang="en-US" altLang="zh-CN" sz="1200" b="0" i="0" dirty="0">
                          <a:solidFill>
                            <a:srgbClr val="FF5050"/>
                          </a:solidFill>
                          <a:effectLst/>
                          <a:latin typeface="arial" panose="020B0604020202020204" pitchFamily="34" charset="0"/>
                        </a:rPr>
                        <a:t>different</a:t>
                      </a:r>
                      <a:r>
                        <a:rPr lang="en-US" altLang="zh-CN" sz="1200" b="0" i="0" dirty="0">
                          <a:solidFill>
                            <a:srgbClr val="4D5156"/>
                          </a:solidFill>
                          <a:effectLst/>
                          <a:latin typeface="arial" panose="020B0604020202020204" pitchFamily="34" charset="0"/>
                        </a:rPr>
                        <a:t> recipient address.</a:t>
                      </a:r>
                      <a:endParaRPr lang="en-US" altLang="zh-CN" sz="1200" b="1" kern="1200" dirty="0">
                        <a:solidFill>
                          <a:srgbClr val="0070C0"/>
                        </a:solidFill>
                        <a:latin typeface="+mn-lt"/>
                        <a:ea typeface="+mn-ea"/>
                        <a:cs typeface="+mn-cs"/>
                      </a:endParaRPr>
                    </a:p>
                    <a:p>
                      <a:pPr algn="l" fontAlgn="ctr"/>
                      <a:endParaRPr lang="en-US" sz="1800" b="1" kern="1200" dirty="0">
                        <a:solidFill>
                          <a:srgbClr val="0070C0"/>
                        </a:solidFill>
                        <a:latin typeface="+mn-lt"/>
                        <a:ea typeface="+mn-ea"/>
                        <a:cs typeface="+mn-cs"/>
                      </a:endParaRPr>
                    </a:p>
                    <a:p>
                      <a:pPr algn="l" fontAlgn="ctr"/>
                      <a:r>
                        <a:rPr lang="en-US" sz="1800" b="1" kern="1200" dirty="0">
                          <a:solidFill>
                            <a:srgbClr val="0070C0"/>
                          </a:solidFill>
                          <a:latin typeface="+mn-lt"/>
                          <a:ea typeface="+mn-ea"/>
                          <a:cs typeface="+mn-cs"/>
                        </a:rPr>
                        <a:t>So</a:t>
                      </a:r>
                      <a:r>
                        <a:rPr lang="en-US" sz="1100" b="1" kern="1200" dirty="0">
                          <a:solidFill>
                            <a:srgbClr val="0070C0"/>
                          </a:solidFill>
                          <a:latin typeface="+mn-lt"/>
                          <a:ea typeface="+mn-ea"/>
                          <a:cs typeface="+mn-cs"/>
                        </a:rPr>
                        <a:t>, </a:t>
                      </a:r>
                      <a:r>
                        <a:rPr lang="en-US" sz="1100" b="0" i="0" kern="1200" dirty="0">
                          <a:solidFill>
                            <a:srgbClr val="4D5156"/>
                          </a:solidFill>
                          <a:effectLst/>
                          <a:latin typeface="arial" panose="020B0604020202020204" pitchFamily="34" charset="0"/>
                          <a:ea typeface="+mn-ea"/>
                          <a:cs typeface="+mn-cs"/>
                        </a:rPr>
                        <a:t>We select Bulk Transfers</a:t>
                      </a:r>
                      <a:r>
                        <a:rPr lang="zh-CN" altLang="en-US" sz="1100" b="0" i="0" kern="1200" dirty="0">
                          <a:solidFill>
                            <a:srgbClr val="4D5156"/>
                          </a:solidFill>
                          <a:effectLst/>
                          <a:latin typeface="arial" panose="020B0604020202020204" pitchFamily="34" charset="0"/>
                          <a:ea typeface="+mn-ea"/>
                          <a:cs typeface="+mn-cs"/>
                        </a:rPr>
                        <a:t> </a:t>
                      </a:r>
                      <a:r>
                        <a:rPr lang="en-US" sz="1100" b="0" i="0" kern="1200" dirty="0">
                          <a:solidFill>
                            <a:srgbClr val="4D5156"/>
                          </a:solidFill>
                          <a:effectLst/>
                          <a:latin typeface="arial" panose="020B0604020202020204" pitchFamily="34" charset="0"/>
                          <a:ea typeface="+mn-ea"/>
                          <a:cs typeface="+mn-cs"/>
                        </a:rPr>
                        <a:t>in a table where</a:t>
                      </a:r>
                    </a:p>
                    <a:p>
                      <a:pPr algn="l" fontAlgn="ctr"/>
                      <a:r>
                        <a:rPr lang="en-US" sz="1100" b="0" i="0" kern="1200" dirty="0">
                          <a:solidFill>
                            <a:srgbClr val="4D5156"/>
                          </a:solidFill>
                          <a:effectLst/>
                          <a:latin typeface="arial" panose="020B0604020202020204" pitchFamily="34" charset="0"/>
                          <a:ea typeface="+mn-ea"/>
                          <a:cs typeface="+mn-cs"/>
                        </a:rPr>
                        <a:t>(1) Every row corresponds to </a:t>
                      </a:r>
                      <a:r>
                        <a:rPr lang="en-US" sz="1100" b="0" i="0" kern="1200" dirty="0">
                          <a:solidFill>
                            <a:srgbClr val="FF0000"/>
                          </a:solidFill>
                          <a:effectLst/>
                          <a:latin typeface="arial" panose="020B0604020202020204" pitchFamily="34" charset="0"/>
                          <a:ea typeface="+mn-ea"/>
                          <a:cs typeface="+mn-cs"/>
                        </a:rPr>
                        <a:t>a bulk transaction</a:t>
                      </a:r>
                    </a:p>
                    <a:p>
                      <a:pPr algn="l" fontAlgn="ctr"/>
                      <a:r>
                        <a:rPr lang="en-US" sz="1100" b="0" i="0" kern="1200" dirty="0">
                          <a:solidFill>
                            <a:srgbClr val="4D5156"/>
                          </a:solidFill>
                          <a:effectLst/>
                          <a:latin typeface="arial" panose="020B0604020202020204" pitchFamily="34" charset="0"/>
                          <a:ea typeface="+mn-ea"/>
                          <a:cs typeface="+mn-cs"/>
                        </a:rPr>
                        <a:t>(2) The </a:t>
                      </a:r>
                      <a:r>
                        <a:rPr lang="en-US" sz="1100" b="0" i="0" kern="1200" dirty="0">
                          <a:solidFill>
                            <a:srgbClr val="FF0000"/>
                          </a:solidFill>
                          <a:effectLst/>
                          <a:latin typeface="arial" panose="020B0604020202020204" pitchFamily="34" charset="0"/>
                          <a:ea typeface="+mn-ea"/>
                          <a:cs typeface="+mn-cs"/>
                        </a:rPr>
                        <a:t>single</a:t>
                      </a:r>
                      <a:r>
                        <a:rPr lang="en-US" sz="1100" b="0" i="0" kern="1200" dirty="0">
                          <a:solidFill>
                            <a:srgbClr val="4D5156"/>
                          </a:solidFill>
                          <a:effectLst/>
                          <a:latin typeface="arial" panose="020B0604020202020204" pitchFamily="34" charset="0"/>
                          <a:ea typeface="+mn-ea"/>
                          <a:cs typeface="+mn-cs"/>
                        </a:rPr>
                        <a:t> </a:t>
                      </a:r>
                      <a:r>
                        <a:rPr lang="en-US" sz="1100" b="0" i="0" kern="1200" dirty="0">
                          <a:solidFill>
                            <a:srgbClr val="FF0000"/>
                          </a:solidFill>
                          <a:effectLst/>
                          <a:latin typeface="arial" panose="020B0604020202020204" pitchFamily="34" charset="0"/>
                          <a:ea typeface="+mn-ea"/>
                          <a:cs typeface="+mn-cs"/>
                        </a:rPr>
                        <a:t>sender</a:t>
                      </a:r>
                      <a:r>
                        <a:rPr lang="en-US" sz="1100" b="0" i="0" kern="1200" dirty="0">
                          <a:solidFill>
                            <a:srgbClr val="4D5156"/>
                          </a:solidFill>
                          <a:effectLst/>
                          <a:latin typeface="arial" panose="020B0604020202020204" pitchFamily="34" charset="0"/>
                          <a:ea typeface="+mn-ea"/>
                          <a:cs typeface="+mn-cs"/>
                        </a:rPr>
                        <a:t> </a:t>
                      </a:r>
                      <a:r>
                        <a:rPr lang="en-US" altLang="zh-CN" sz="1100" b="0" i="0" kern="1200" dirty="0">
                          <a:solidFill>
                            <a:srgbClr val="4D5156"/>
                          </a:solidFill>
                          <a:effectLst/>
                          <a:latin typeface="arial" panose="020B0604020202020204" pitchFamily="34" charset="0"/>
                          <a:ea typeface="+mn-ea"/>
                          <a:cs typeface="+mn-cs"/>
                        </a:rPr>
                        <a:t>is recorded</a:t>
                      </a:r>
                      <a:r>
                        <a:rPr lang="zh-CN" altLang="en-US" sz="1100" b="0" i="0" kern="1200" dirty="0">
                          <a:solidFill>
                            <a:srgbClr val="4D5156"/>
                          </a:solidFill>
                          <a:effectLst/>
                          <a:latin typeface="arial" panose="020B0604020202020204" pitchFamily="34" charset="0"/>
                          <a:ea typeface="+mn-ea"/>
                          <a:cs typeface="+mn-cs"/>
                        </a:rPr>
                        <a:t>，</a:t>
                      </a:r>
                      <a:r>
                        <a:rPr lang="en-US" altLang="zh-CN" sz="1100" b="0" i="0" kern="1200" dirty="0">
                          <a:solidFill>
                            <a:srgbClr val="4D5156"/>
                          </a:solidFill>
                          <a:effectLst/>
                          <a:latin typeface="arial" panose="020B0604020202020204" pitchFamily="34" charset="0"/>
                          <a:ea typeface="+mn-ea"/>
                          <a:cs typeface="+mn-cs"/>
                        </a:rPr>
                        <a:t>as well as the time</a:t>
                      </a:r>
                    </a:p>
                    <a:p>
                      <a:pPr algn="l" fontAlgn="ctr"/>
                      <a:r>
                        <a:rPr lang="en-US" sz="1100" b="0" i="0" kern="1200" dirty="0">
                          <a:solidFill>
                            <a:srgbClr val="4D5156"/>
                          </a:solidFill>
                          <a:effectLst/>
                          <a:latin typeface="arial" panose="020B0604020202020204" pitchFamily="34" charset="0"/>
                          <a:ea typeface="+mn-ea"/>
                          <a:cs typeface="+mn-cs"/>
                        </a:rPr>
                        <a:t>(3) A list of transfers where every transfer is represented by the </a:t>
                      </a:r>
                      <a:r>
                        <a:rPr lang="en-US" sz="1100" b="0" i="0" kern="1200" dirty="0" err="1">
                          <a:solidFill>
                            <a:srgbClr val="4D5156"/>
                          </a:solidFill>
                          <a:effectLst/>
                          <a:latin typeface="arial" panose="020B0604020202020204" pitchFamily="34" charset="0"/>
                          <a:ea typeface="+mn-ea"/>
                          <a:cs typeface="+mn-cs"/>
                        </a:rPr>
                        <a:t>to_addr</a:t>
                      </a:r>
                      <a:r>
                        <a:rPr lang="en-US" sz="1100" b="0" i="0" kern="1200" dirty="0">
                          <a:solidFill>
                            <a:srgbClr val="4D5156"/>
                          </a:solidFill>
                          <a:effectLst/>
                          <a:latin typeface="arial" panose="020B0604020202020204" pitchFamily="34" charset="0"/>
                          <a:ea typeface="+mn-ea"/>
                          <a:cs typeface="+mn-cs"/>
                        </a:rPr>
                        <a:t>, and amount </a:t>
                      </a:r>
                    </a:p>
                    <a:p>
                      <a:pPr algn="ctr" fontAlgn="ctr"/>
                      <a:endParaRPr lang="en-US" sz="11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0509924"/>
                  </a:ext>
                </a:extLst>
              </a:tr>
            </a:tbl>
          </a:graphicData>
        </a:graphic>
      </p:graphicFrame>
    </p:spTree>
    <p:extLst>
      <p:ext uri="{BB962C8B-B14F-4D97-AF65-F5344CB8AC3E}">
        <p14:creationId xmlns:p14="http://schemas.microsoft.com/office/powerpoint/2010/main" val="276300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153EDD4A-9764-B8DE-19A9-B6436D5EE1BC}"/>
              </a:ext>
            </a:extLst>
          </p:cNvPr>
          <p:cNvSpPr txBox="1"/>
          <p:nvPr/>
        </p:nvSpPr>
        <p:spPr>
          <a:xfrm>
            <a:off x="349268" y="2881628"/>
            <a:ext cx="3696165"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The Six Risk Indicators  </a:t>
            </a:r>
            <a:endParaRPr lang="zh-CN" altLang="en-US" b="1" dirty="0">
              <a:solidFill>
                <a:srgbClr val="0070C0"/>
              </a:solidFill>
              <a:effectLst/>
              <a:cs typeface="+mn-ea"/>
              <a:sym typeface="+mn-lt"/>
            </a:endParaRPr>
          </a:p>
        </p:txBody>
      </p:sp>
      <p:sp>
        <p:nvSpPr>
          <p:cNvPr id="4" name="矩形 30">
            <a:extLst>
              <a:ext uri="{FF2B5EF4-FFF2-40B4-BE49-F238E27FC236}">
                <a16:creationId xmlns:a16="http://schemas.microsoft.com/office/drawing/2014/main" id="{D49AF1AB-EAE1-CBF8-B49A-10C46446A37C}"/>
              </a:ext>
            </a:extLst>
          </p:cNvPr>
          <p:cNvSpPr/>
          <p:nvPr/>
        </p:nvSpPr>
        <p:spPr>
          <a:xfrm>
            <a:off x="451769" y="3683734"/>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400" dirty="0" err="1">
                <a:solidFill>
                  <a:srgbClr val="4B5563"/>
                </a:solidFill>
                <a:latin typeface="Franklin Gothic Medium" panose="020B0603020102020204" pitchFamily="34" charset="0"/>
                <a:sym typeface="+mn-lt"/>
              </a:rPr>
              <a:t>NumOfContr</a:t>
            </a:r>
            <a:r>
              <a:rPr lang="en-US" altLang="zh-CN" sz="1400" dirty="0">
                <a:solidFill>
                  <a:srgbClr val="4B5563"/>
                </a:solidFill>
                <a:latin typeface="Franklin Gothic Medium" panose="020B0603020102020204" pitchFamily="34" charset="0"/>
                <a:sym typeface="+mn-lt"/>
              </a:rPr>
              <a:t>: The number of contributors in a transaction</a:t>
            </a:r>
          </a:p>
        </p:txBody>
      </p:sp>
      <p:sp>
        <p:nvSpPr>
          <p:cNvPr id="5" name="矩形: 对角圆角 4">
            <a:extLst>
              <a:ext uri="{FF2B5EF4-FFF2-40B4-BE49-F238E27FC236}">
                <a16:creationId xmlns:a16="http://schemas.microsoft.com/office/drawing/2014/main" id="{2D926F6E-32F3-1747-F63C-8637765B4EC9}"/>
              </a:ext>
            </a:extLst>
          </p:cNvPr>
          <p:cNvSpPr/>
          <p:nvPr/>
        </p:nvSpPr>
        <p:spPr>
          <a:xfrm>
            <a:off x="451769" y="4286086"/>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altLang="zh-CN" sz="1400" dirty="0" err="1">
                <a:solidFill>
                  <a:srgbClr val="4B5563"/>
                </a:solidFill>
                <a:latin typeface="Franklin Gothic Medium" panose="020B0603020102020204" pitchFamily="34" charset="0"/>
                <a:sym typeface="+mn-lt"/>
              </a:rPr>
              <a:t>ContrRatio</a:t>
            </a:r>
            <a:r>
              <a:rPr lang="en-US" altLang="zh-CN" sz="1400" dirty="0">
                <a:solidFill>
                  <a:srgbClr val="4B5563"/>
                </a:solidFill>
                <a:latin typeface="Franklin Gothic Medium" panose="020B0603020102020204" pitchFamily="34" charset="0"/>
                <a:sym typeface="+mn-lt"/>
              </a:rPr>
              <a:t>: The number of contributors divided by the total number of distinct recipients in the transaction </a:t>
            </a:r>
          </a:p>
        </p:txBody>
      </p:sp>
      <p:sp>
        <p:nvSpPr>
          <p:cNvPr id="6" name="矩形: 对角圆角 5">
            <a:extLst>
              <a:ext uri="{FF2B5EF4-FFF2-40B4-BE49-F238E27FC236}">
                <a16:creationId xmlns:a16="http://schemas.microsoft.com/office/drawing/2014/main" id="{8DE0D47B-9611-378B-8F21-10E2E7DB8ED2}"/>
              </a:ext>
            </a:extLst>
          </p:cNvPr>
          <p:cNvSpPr/>
          <p:nvPr/>
        </p:nvSpPr>
        <p:spPr>
          <a:xfrm>
            <a:off x="451769" y="4873151"/>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a:solidFill>
                  <a:srgbClr val="4B5563"/>
                </a:solidFill>
                <a:latin typeface="Franklin Gothic Medium" panose="020B0603020102020204" pitchFamily="34" charset="0"/>
                <a:sym typeface="+mn-lt"/>
              </a:rPr>
              <a:t>ContrAmountRatio</a:t>
            </a:r>
            <a:r>
              <a:rPr lang="en-US" altLang="zh-CN" sz="1400" dirty="0">
                <a:solidFill>
                  <a:srgbClr val="4B5563"/>
                </a:solidFill>
                <a:latin typeface="Franklin Gothic Medium" panose="020B0603020102020204" pitchFamily="34" charset="0"/>
                <a:sym typeface="+mn-lt"/>
              </a:rPr>
              <a:t>: The total amount of donations divide by the total amount of transfers-in</a:t>
            </a:r>
          </a:p>
        </p:txBody>
      </p:sp>
      <p:sp>
        <p:nvSpPr>
          <p:cNvPr id="9" name="矩形 30">
            <a:extLst>
              <a:ext uri="{FF2B5EF4-FFF2-40B4-BE49-F238E27FC236}">
                <a16:creationId xmlns:a16="http://schemas.microsoft.com/office/drawing/2014/main" id="{61FD0977-E3B8-3B6F-C7E5-E4243B59D496}"/>
              </a:ext>
            </a:extLst>
          </p:cNvPr>
          <p:cNvSpPr/>
          <p:nvPr/>
        </p:nvSpPr>
        <p:spPr>
          <a:xfrm>
            <a:off x="6096000" y="3683734"/>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a:solidFill>
                  <a:srgbClr val="4B5563"/>
                </a:solidFill>
                <a:latin typeface="Franklin Gothic Medium" panose="020B0603020102020204" pitchFamily="34" charset="0"/>
                <a:sym typeface="+mn-lt"/>
              </a:rPr>
              <a:t>NumOfDistinctAmount</a:t>
            </a:r>
            <a:r>
              <a:rPr lang="en-US" altLang="zh-CN" sz="1400" dirty="0">
                <a:solidFill>
                  <a:srgbClr val="4B5563"/>
                </a:solidFill>
                <a:latin typeface="Franklin Gothic Medium" panose="020B0603020102020204" pitchFamily="34" charset="0"/>
                <a:sym typeface="+mn-lt"/>
              </a:rPr>
              <a:t>: The number of distinct amount of transfers in a transaction</a:t>
            </a:r>
          </a:p>
        </p:txBody>
      </p:sp>
      <p:sp>
        <p:nvSpPr>
          <p:cNvPr id="10" name="矩形: 对角圆角 9">
            <a:extLst>
              <a:ext uri="{FF2B5EF4-FFF2-40B4-BE49-F238E27FC236}">
                <a16:creationId xmlns:a16="http://schemas.microsoft.com/office/drawing/2014/main" id="{B2883584-42C6-A952-3529-2079A3073CE5}"/>
              </a:ext>
            </a:extLst>
          </p:cNvPr>
          <p:cNvSpPr/>
          <p:nvPr/>
        </p:nvSpPr>
        <p:spPr>
          <a:xfrm>
            <a:off x="6096000" y="4286086"/>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altLang="zh-CN" sz="1400" dirty="0" err="1">
                <a:solidFill>
                  <a:srgbClr val="4B5563"/>
                </a:solidFill>
                <a:latin typeface="Franklin Gothic Medium" panose="020B0603020102020204" pitchFamily="34" charset="0"/>
                <a:sym typeface="+mn-lt"/>
              </a:rPr>
              <a:t>MaxAmount</a:t>
            </a:r>
            <a:r>
              <a:rPr lang="en-US" altLang="zh-CN" sz="1400" dirty="0">
                <a:solidFill>
                  <a:srgbClr val="4B5563"/>
                </a:solidFill>
                <a:latin typeface="Franklin Gothic Medium" panose="020B0603020102020204" pitchFamily="34" charset="0"/>
                <a:sym typeface="+mn-lt"/>
              </a:rPr>
              <a:t>: The maximum amount of the transfers in the transaction</a:t>
            </a:r>
          </a:p>
        </p:txBody>
      </p:sp>
      <p:sp>
        <p:nvSpPr>
          <p:cNvPr id="12" name="矩形: 对角圆角 11">
            <a:extLst>
              <a:ext uri="{FF2B5EF4-FFF2-40B4-BE49-F238E27FC236}">
                <a16:creationId xmlns:a16="http://schemas.microsoft.com/office/drawing/2014/main" id="{699A95CF-F674-E885-6B80-EE466C3C00B0}"/>
              </a:ext>
            </a:extLst>
          </p:cNvPr>
          <p:cNvSpPr/>
          <p:nvPr/>
        </p:nvSpPr>
        <p:spPr>
          <a:xfrm>
            <a:off x="6096000" y="4873151"/>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00000"/>
              </a:lnSpc>
              <a:spcBef>
                <a:spcPts val="0"/>
              </a:spcBef>
              <a:spcAft>
                <a:spcPts val="0"/>
              </a:spcAft>
              <a:buClrTx/>
              <a:buSzTx/>
              <a:buFontTx/>
              <a:buNone/>
              <a:tabLst/>
              <a:defRPr/>
            </a:pPr>
            <a:r>
              <a:rPr lang="en-US" altLang="zh-CN" sz="1400" dirty="0" err="1">
                <a:solidFill>
                  <a:srgbClr val="4B5563"/>
                </a:solidFill>
                <a:latin typeface="Franklin Gothic Medium" panose="020B0603020102020204" pitchFamily="34" charset="0"/>
                <a:sym typeface="+mn-lt"/>
              </a:rPr>
              <a:t>GapDay</a:t>
            </a:r>
            <a:r>
              <a:rPr lang="en-US" altLang="zh-CN" sz="1400" dirty="0">
                <a:solidFill>
                  <a:srgbClr val="4B5563"/>
                </a:solidFill>
                <a:latin typeface="Franklin Gothic Medium" panose="020B0603020102020204" pitchFamily="34" charset="0"/>
                <a:sym typeface="+mn-lt"/>
              </a:rPr>
              <a:t>: The time difference between the transfer and donation</a:t>
            </a:r>
          </a:p>
        </p:txBody>
      </p:sp>
      <p:sp>
        <p:nvSpPr>
          <p:cNvPr id="14" name="文本框 13">
            <a:extLst>
              <a:ext uri="{FF2B5EF4-FFF2-40B4-BE49-F238E27FC236}">
                <a16:creationId xmlns:a16="http://schemas.microsoft.com/office/drawing/2014/main" id="{8B615853-D0A1-ACFA-00DD-C397E3AD9F14}"/>
              </a:ext>
            </a:extLst>
          </p:cNvPr>
          <p:cNvSpPr txBox="1"/>
          <p:nvPr/>
        </p:nvSpPr>
        <p:spPr>
          <a:xfrm>
            <a:off x="349268" y="5733643"/>
            <a:ext cx="5142501" cy="369332"/>
          </a:xfrm>
          <a:prstGeom prst="rect">
            <a:avLst/>
          </a:prstGeom>
          <a:solidFill>
            <a:srgbClr val="FF7C80"/>
          </a:solidFill>
        </p:spPr>
        <p:txBody>
          <a:bodyPr wrap="square">
            <a:spAutoFit/>
          </a:bodyPr>
          <a:lstStyle/>
          <a:p>
            <a:pPr algn="ctr"/>
            <a:r>
              <a:rPr lang="en-US" altLang="zh-CN" sz="1800" kern="100" dirty="0">
                <a:solidFill>
                  <a:schemeClr val="tx1">
                    <a:lumMod val="65000"/>
                    <a:lumOff val="35000"/>
                  </a:schemeClr>
                </a:solidFill>
                <a:effectLst/>
                <a:latin typeface="Calibri" panose="020F0502020204030204" pitchFamily="34" charset="0"/>
                <a:ea typeface="宋体" panose="02010600030101010101" pitchFamily="2" charset="-122"/>
                <a:cs typeface="Times New Roman" panose="02020603050405020304" pitchFamily="18" charset="0"/>
              </a:rPr>
              <a:t>the greater the </a:t>
            </a: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indicator, the greater the risk</a:t>
            </a:r>
            <a:endParaRPr lang="zh-CN" altLang="en-US" dirty="0">
              <a:solidFill>
                <a:schemeClr val="tx1">
                  <a:lumMod val="65000"/>
                  <a:lumOff val="35000"/>
                </a:schemeClr>
              </a:solidFill>
            </a:endParaRPr>
          </a:p>
        </p:txBody>
      </p:sp>
      <p:sp>
        <p:nvSpPr>
          <p:cNvPr id="16" name="文本框 15">
            <a:extLst>
              <a:ext uri="{FF2B5EF4-FFF2-40B4-BE49-F238E27FC236}">
                <a16:creationId xmlns:a16="http://schemas.microsoft.com/office/drawing/2014/main" id="{735BFF77-7BFE-FAA7-05D4-5C39B04C63D6}"/>
              </a:ext>
            </a:extLst>
          </p:cNvPr>
          <p:cNvSpPr txBox="1"/>
          <p:nvPr/>
        </p:nvSpPr>
        <p:spPr>
          <a:xfrm>
            <a:off x="6096000" y="5733643"/>
            <a:ext cx="5142501" cy="369332"/>
          </a:xfrm>
          <a:prstGeom prst="rect">
            <a:avLst/>
          </a:prstGeom>
          <a:solidFill>
            <a:schemeClr val="accent6">
              <a:lumMod val="40000"/>
              <a:lumOff val="60000"/>
            </a:schemeClr>
          </a:solidFill>
        </p:spPr>
        <p:txBody>
          <a:bodyPr wrap="square">
            <a:spAutoFit/>
          </a:bodyPr>
          <a:lstStyle/>
          <a:p>
            <a:pPr algn="ctr"/>
            <a:r>
              <a:rPr lang="en-US" altLang="zh-CN" sz="1800" kern="100" dirty="0">
                <a:solidFill>
                  <a:schemeClr val="tx1">
                    <a:lumMod val="65000"/>
                    <a:lumOff val="35000"/>
                  </a:schemeClr>
                </a:solidFill>
                <a:effectLst/>
                <a:latin typeface="Calibri" panose="020F0502020204030204" pitchFamily="34" charset="0"/>
                <a:ea typeface="宋体" panose="02010600030101010101" pitchFamily="2" charset="-122"/>
                <a:cs typeface="Times New Roman" panose="02020603050405020304" pitchFamily="18" charset="0"/>
              </a:rPr>
              <a:t>the </a:t>
            </a: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greater the indicator, the less the risk</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00002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153EDD4A-9764-B8DE-19A9-B6436D5EE1BC}"/>
              </a:ext>
            </a:extLst>
          </p:cNvPr>
          <p:cNvSpPr txBox="1"/>
          <p:nvPr/>
        </p:nvSpPr>
        <p:spPr>
          <a:xfrm>
            <a:off x="349268" y="2467741"/>
            <a:ext cx="10556155" cy="4196533"/>
          </a:xfrm>
          <a:prstGeom prst="rect">
            <a:avLst/>
          </a:prstGeom>
          <a:noFill/>
        </p:spPr>
        <p:txBody>
          <a:bodyPr wrap="square" rtlCol="0">
            <a:spAutoFit/>
          </a:bodyPr>
          <a:lstStyle/>
          <a:p>
            <a:pPr>
              <a:lnSpc>
                <a:spcPct val="150000"/>
              </a:lnSpc>
            </a:pPr>
            <a:r>
              <a:rPr lang="en-US" altLang="zh-CN" dirty="0">
                <a:solidFill>
                  <a:srgbClr val="4B5563"/>
                </a:solidFill>
                <a:latin typeface="Franklin Gothic Medium" panose="020B0603020102020204" pitchFamily="34" charset="0"/>
                <a:sym typeface="+mn-lt"/>
              </a:rPr>
              <a:t>Scorecard Results: </a:t>
            </a: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There are 21045 contributor addresses related to bulk transfers.</a:t>
            </a: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Based on the 6 RIs, we manually designed a scorecard, and the score distribution is</a:t>
            </a: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We suggest that </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 &gt; 9 (705 addresses) ,  Risk = High </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Score&gt;7 and &lt; 9, Risk = Medium</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 &lt; 9, Risk = Low; </a:t>
            </a:r>
            <a:endParaRPr lang="zh-CN" altLang="en-US" dirty="0">
              <a:solidFill>
                <a:srgbClr val="4B5563"/>
              </a:solidFill>
              <a:latin typeface="Franklin Gothic Medium" panose="020B0603020102020204" pitchFamily="34" charset="0"/>
              <a:sym typeface="+mn-lt"/>
            </a:endParaRPr>
          </a:p>
        </p:txBody>
      </p:sp>
      <p:graphicFrame>
        <p:nvGraphicFramePr>
          <p:cNvPr id="2" name="表格 1">
            <a:extLst>
              <a:ext uri="{FF2B5EF4-FFF2-40B4-BE49-F238E27FC236}">
                <a16:creationId xmlns:a16="http://schemas.microsoft.com/office/drawing/2014/main" id="{F537EC55-4021-C522-B892-1EEC478D181C}"/>
              </a:ext>
            </a:extLst>
          </p:cNvPr>
          <p:cNvGraphicFramePr>
            <a:graphicFrameLocks noGrp="1"/>
          </p:cNvGraphicFramePr>
          <p:nvPr/>
        </p:nvGraphicFramePr>
        <p:xfrm>
          <a:off x="451769" y="3953985"/>
          <a:ext cx="10767765" cy="934530"/>
        </p:xfrm>
        <a:graphic>
          <a:graphicData uri="http://schemas.openxmlformats.org/drawingml/2006/table">
            <a:tbl>
              <a:tblPr firstRow="1" bandRow="1">
                <a:tableStyleId>{1FECB4D8-DB02-4DC6-A0A2-4F2EBAE1DC90}</a:tableStyleId>
              </a:tblPr>
              <a:tblGrid>
                <a:gridCol w="717851">
                  <a:extLst>
                    <a:ext uri="{9D8B030D-6E8A-4147-A177-3AD203B41FA5}">
                      <a16:colId xmlns:a16="http://schemas.microsoft.com/office/drawing/2014/main" val="20001"/>
                    </a:ext>
                  </a:extLst>
                </a:gridCol>
                <a:gridCol w="717851">
                  <a:extLst>
                    <a:ext uri="{9D8B030D-6E8A-4147-A177-3AD203B41FA5}">
                      <a16:colId xmlns:a16="http://schemas.microsoft.com/office/drawing/2014/main" val="3571891719"/>
                    </a:ext>
                  </a:extLst>
                </a:gridCol>
                <a:gridCol w="717851">
                  <a:extLst>
                    <a:ext uri="{9D8B030D-6E8A-4147-A177-3AD203B41FA5}">
                      <a16:colId xmlns:a16="http://schemas.microsoft.com/office/drawing/2014/main" val="2818541229"/>
                    </a:ext>
                  </a:extLst>
                </a:gridCol>
                <a:gridCol w="717851">
                  <a:extLst>
                    <a:ext uri="{9D8B030D-6E8A-4147-A177-3AD203B41FA5}">
                      <a16:colId xmlns:a16="http://schemas.microsoft.com/office/drawing/2014/main" val="2309916658"/>
                    </a:ext>
                  </a:extLst>
                </a:gridCol>
                <a:gridCol w="717851">
                  <a:extLst>
                    <a:ext uri="{9D8B030D-6E8A-4147-A177-3AD203B41FA5}">
                      <a16:colId xmlns:a16="http://schemas.microsoft.com/office/drawing/2014/main" val="4149490990"/>
                    </a:ext>
                  </a:extLst>
                </a:gridCol>
                <a:gridCol w="717851">
                  <a:extLst>
                    <a:ext uri="{9D8B030D-6E8A-4147-A177-3AD203B41FA5}">
                      <a16:colId xmlns:a16="http://schemas.microsoft.com/office/drawing/2014/main" val="3512314588"/>
                    </a:ext>
                  </a:extLst>
                </a:gridCol>
                <a:gridCol w="717851">
                  <a:extLst>
                    <a:ext uri="{9D8B030D-6E8A-4147-A177-3AD203B41FA5}">
                      <a16:colId xmlns:a16="http://schemas.microsoft.com/office/drawing/2014/main" val="692462127"/>
                    </a:ext>
                  </a:extLst>
                </a:gridCol>
                <a:gridCol w="717851">
                  <a:extLst>
                    <a:ext uri="{9D8B030D-6E8A-4147-A177-3AD203B41FA5}">
                      <a16:colId xmlns:a16="http://schemas.microsoft.com/office/drawing/2014/main" val="3884010529"/>
                    </a:ext>
                  </a:extLst>
                </a:gridCol>
                <a:gridCol w="717851">
                  <a:extLst>
                    <a:ext uri="{9D8B030D-6E8A-4147-A177-3AD203B41FA5}">
                      <a16:colId xmlns:a16="http://schemas.microsoft.com/office/drawing/2014/main" val="598888468"/>
                    </a:ext>
                  </a:extLst>
                </a:gridCol>
                <a:gridCol w="717851">
                  <a:extLst>
                    <a:ext uri="{9D8B030D-6E8A-4147-A177-3AD203B41FA5}">
                      <a16:colId xmlns:a16="http://schemas.microsoft.com/office/drawing/2014/main" val="1689651307"/>
                    </a:ext>
                  </a:extLst>
                </a:gridCol>
                <a:gridCol w="717851">
                  <a:extLst>
                    <a:ext uri="{9D8B030D-6E8A-4147-A177-3AD203B41FA5}">
                      <a16:colId xmlns:a16="http://schemas.microsoft.com/office/drawing/2014/main" val="2000979811"/>
                    </a:ext>
                  </a:extLst>
                </a:gridCol>
                <a:gridCol w="717851">
                  <a:extLst>
                    <a:ext uri="{9D8B030D-6E8A-4147-A177-3AD203B41FA5}">
                      <a16:colId xmlns:a16="http://schemas.microsoft.com/office/drawing/2014/main" val="4155758735"/>
                    </a:ext>
                  </a:extLst>
                </a:gridCol>
                <a:gridCol w="717851">
                  <a:extLst>
                    <a:ext uri="{9D8B030D-6E8A-4147-A177-3AD203B41FA5}">
                      <a16:colId xmlns:a16="http://schemas.microsoft.com/office/drawing/2014/main" val="2704248536"/>
                    </a:ext>
                  </a:extLst>
                </a:gridCol>
                <a:gridCol w="717851">
                  <a:extLst>
                    <a:ext uri="{9D8B030D-6E8A-4147-A177-3AD203B41FA5}">
                      <a16:colId xmlns:a16="http://schemas.microsoft.com/office/drawing/2014/main" val="1259981662"/>
                    </a:ext>
                  </a:extLst>
                </a:gridCol>
                <a:gridCol w="717851">
                  <a:extLst>
                    <a:ext uri="{9D8B030D-6E8A-4147-A177-3AD203B41FA5}">
                      <a16:colId xmlns:a16="http://schemas.microsoft.com/office/drawing/2014/main" val="2166775095"/>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Score</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0</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1</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2</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3</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4</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5</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6</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7</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8</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9</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10</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11</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12</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13</a:t>
                      </a:r>
                      <a:endParaRPr lang="zh-CN" altLang="en-US" sz="1400" dirty="0">
                        <a:solidFill>
                          <a:schemeClr val="bg1"/>
                        </a:solidFill>
                        <a:cs typeface="+mn-ea"/>
                        <a:sym typeface="+mn-lt"/>
                      </a:endParaRPr>
                    </a:p>
                  </a:txBody>
                  <a:tcPr marL="121920" marR="121920" marT="60960" marB="60960" anchor="ctr">
                    <a:solidFill>
                      <a:srgbClr val="A5A5A5"/>
                    </a:solidFill>
                  </a:tcPr>
                </a:tc>
                <a:extLst>
                  <a:ext uri="{0D108BD9-81ED-4DB2-BD59-A6C34878D82A}">
                    <a16:rowId xmlns:a16="http://schemas.microsoft.com/office/drawing/2014/main" val="10000"/>
                  </a:ext>
                </a:extLst>
              </a:tr>
              <a:tr h="295704">
                <a:tc>
                  <a:txBody>
                    <a:bodyPr/>
                    <a:lstStyle/>
                    <a:p>
                      <a:pPr algn="ctr">
                        <a:lnSpc>
                          <a:spcPct val="150000"/>
                        </a:lnSpc>
                      </a:pPr>
                      <a:r>
                        <a:rPr lang="en-US" altLang="zh-CN" sz="1100" b="1" dirty="0" err="1">
                          <a:solidFill>
                            <a:srgbClr val="0070C0"/>
                          </a:solidFill>
                          <a:cs typeface="+mn-ea"/>
                          <a:sym typeface="+mn-lt"/>
                        </a:rPr>
                        <a:t>NumOf</a:t>
                      </a:r>
                      <a:r>
                        <a:rPr lang="en-US" altLang="zh-CN" sz="1100" b="1" dirty="0">
                          <a:solidFill>
                            <a:srgbClr val="0070C0"/>
                          </a:solidFill>
                          <a:cs typeface="+mn-ea"/>
                          <a:sym typeface="+mn-lt"/>
                        </a:rPr>
                        <a:t> </a:t>
                      </a:r>
                      <a:r>
                        <a:rPr lang="en-US" altLang="zh-CN" sz="1100" b="1" dirty="0" err="1">
                          <a:solidFill>
                            <a:srgbClr val="0070C0"/>
                          </a:solidFill>
                          <a:cs typeface="+mn-ea"/>
                          <a:sym typeface="+mn-lt"/>
                        </a:rPr>
                        <a:t>Addr</a:t>
                      </a:r>
                      <a:endParaRPr lang="en-US" altLang="zh-CN" sz="1100" b="1" dirty="0">
                        <a:solidFill>
                          <a:srgbClr val="0070C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689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1189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1841</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3428</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3703</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3677</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2436</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1604</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1592</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537</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256</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71</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13</a:t>
                      </a: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4" name="组合 3">
            <a:extLst>
              <a:ext uri="{FF2B5EF4-FFF2-40B4-BE49-F238E27FC236}">
                <a16:creationId xmlns:a16="http://schemas.microsoft.com/office/drawing/2014/main" id="{1D1F2C2D-F881-DB67-7E4C-8A03BDCC4A84}"/>
              </a:ext>
            </a:extLst>
          </p:cNvPr>
          <p:cNvGrpSpPr/>
          <p:nvPr/>
        </p:nvGrpSpPr>
        <p:grpSpPr>
          <a:xfrm>
            <a:off x="8430069" y="802125"/>
            <a:ext cx="2340601" cy="594803"/>
            <a:chOff x="7831" y="0"/>
            <a:chExt cx="2340601" cy="594803"/>
          </a:xfrm>
          <a:solidFill>
            <a:schemeClr val="accent2">
              <a:lumMod val="20000"/>
              <a:lumOff val="80000"/>
            </a:schemeClr>
          </a:solidFill>
        </p:grpSpPr>
        <p:sp>
          <p:nvSpPr>
            <p:cNvPr id="5" name="矩形: 圆角 4">
              <a:extLst>
                <a:ext uri="{FF2B5EF4-FFF2-40B4-BE49-F238E27FC236}">
                  <a16:creationId xmlns:a16="http://schemas.microsoft.com/office/drawing/2014/main" id="{4DBE261C-C5E1-005B-634A-ACEE022DBCC9}"/>
                </a:ext>
              </a:extLst>
            </p:cNvPr>
            <p:cNvSpPr/>
            <p:nvPr/>
          </p:nvSpPr>
          <p:spPr>
            <a:xfrm>
              <a:off x="7831" y="0"/>
              <a:ext cx="2340601" cy="594803"/>
            </a:xfrm>
            <a:prstGeom prst="roundRect">
              <a:avLst>
                <a:gd name="adj" fmla="val 10000"/>
              </a:avLst>
            </a:prstGeom>
            <a:grpFill/>
            <a:ln>
              <a:prstDash val="sysDash"/>
            </a:ln>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6" name="矩形: 圆角 4">
              <a:extLst>
                <a:ext uri="{FF2B5EF4-FFF2-40B4-BE49-F238E27FC236}">
                  <a16:creationId xmlns:a16="http://schemas.microsoft.com/office/drawing/2014/main" id="{D06CE651-0D71-DAC2-3DEA-2B847475CA6B}"/>
                </a:ext>
              </a:extLst>
            </p:cNvPr>
            <p:cNvSpPr txBox="1"/>
            <p:nvPr/>
          </p:nvSpPr>
          <p:spPr>
            <a:xfrm>
              <a:off x="25252" y="17421"/>
              <a:ext cx="2305759" cy="559961"/>
            </a:xfrm>
            <a:prstGeom prst="rect">
              <a:avLst/>
            </a:prstGeom>
            <a:grpFill/>
            <a:ln>
              <a:prstDash val="sysDash"/>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dirty="0"/>
                <a:t>Supervised Machine </a:t>
              </a:r>
            </a:p>
            <a:p>
              <a:pPr marL="0" lvl="0" indent="0" algn="ctr" defTabSz="533400">
                <a:lnSpc>
                  <a:spcPct val="90000"/>
                </a:lnSpc>
                <a:spcBef>
                  <a:spcPct val="0"/>
                </a:spcBef>
                <a:spcAft>
                  <a:spcPct val="35000"/>
                </a:spcAft>
                <a:buNone/>
              </a:pPr>
              <a:r>
                <a:rPr lang="en-US" altLang="zh-CN" sz="1200" b="1" dirty="0"/>
                <a:t>Learning Algorithm</a:t>
              </a:r>
              <a:endParaRPr lang="en-US" sz="1200" b="1" kern="1200" dirty="0"/>
            </a:p>
          </p:txBody>
        </p:sp>
      </p:grpSp>
    </p:spTree>
    <p:extLst>
      <p:ext uri="{BB962C8B-B14F-4D97-AF65-F5344CB8AC3E}">
        <p14:creationId xmlns:p14="http://schemas.microsoft.com/office/powerpoint/2010/main" val="225484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1 </a:t>
            </a:r>
            <a:endParaRPr lang="zh-CN" altLang="en-US" sz="3200" b="1" dirty="0">
              <a:solidFill>
                <a:srgbClr val="0070C0"/>
              </a:solidFill>
              <a:effectLst/>
              <a:cs typeface="+mn-ea"/>
              <a:sym typeface="+mn-lt"/>
            </a:endParaRPr>
          </a:p>
        </p:txBody>
      </p:sp>
      <p:pic>
        <p:nvPicPr>
          <p:cNvPr id="14" name="图片 13">
            <a:extLst>
              <a:ext uri="{FF2B5EF4-FFF2-40B4-BE49-F238E27FC236}">
                <a16:creationId xmlns:a16="http://schemas.microsoft.com/office/drawing/2014/main" id="{9CA30601-53AD-037C-A772-A459FDCA9B30}"/>
              </a:ext>
            </a:extLst>
          </p:cNvPr>
          <p:cNvPicPr>
            <a:picLocks noChangeAspect="1"/>
          </p:cNvPicPr>
          <p:nvPr/>
        </p:nvPicPr>
        <p:blipFill>
          <a:blip r:embed="rId3"/>
          <a:stretch>
            <a:fillRect/>
          </a:stretch>
        </p:blipFill>
        <p:spPr>
          <a:xfrm>
            <a:off x="19249" y="1131914"/>
            <a:ext cx="12192000" cy="3862654"/>
          </a:xfrm>
          <a:prstGeom prst="rect">
            <a:avLst/>
          </a:prstGeom>
        </p:spPr>
      </p:pic>
      <p:sp>
        <p:nvSpPr>
          <p:cNvPr id="21" name="矩形 30">
            <a:extLst>
              <a:ext uri="{FF2B5EF4-FFF2-40B4-BE49-F238E27FC236}">
                <a16:creationId xmlns:a16="http://schemas.microsoft.com/office/drawing/2014/main" id="{1AFBF00A-9F34-5919-A60D-E465B291E8E9}"/>
              </a:ext>
            </a:extLst>
          </p:cNvPr>
          <p:cNvSpPr/>
          <p:nvPr/>
        </p:nvSpPr>
        <p:spPr>
          <a:xfrm>
            <a:off x="99461" y="4994569"/>
            <a:ext cx="11989870" cy="1771992"/>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dirty="0">
                <a:solidFill>
                  <a:srgbClr val="4B5563"/>
                </a:solidFill>
                <a:latin typeface="Franklin Gothic Medium" panose="020B0603020102020204" pitchFamily="34" charset="0"/>
              </a:rPr>
              <a:t>Reasoning: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The transaction has 39 recipients, and 37 of them contributed to </a:t>
            </a:r>
            <a:r>
              <a:rPr lang="en-US" altLang="zh-CN" sz="1400" dirty="0" err="1">
                <a:solidFill>
                  <a:srgbClr val="4B5563"/>
                </a:solidFill>
                <a:latin typeface="Franklin Gothic Medium" panose="020B0603020102020204" pitchFamily="34" charset="0"/>
              </a:rPr>
              <a:t>Gitcoin</a:t>
            </a:r>
            <a:r>
              <a:rPr lang="en-US" altLang="zh-CN" sz="1400" dirty="0">
                <a:solidFill>
                  <a:srgbClr val="4B5563"/>
                </a:solidFill>
                <a:latin typeface="Franklin Gothic Medium" panose="020B0603020102020204" pitchFamily="34" charset="0"/>
              </a:rPr>
              <a:t> GR15. We report the 37 addresses out of 39 as a sybil cluster.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In the same transaction,  they equally received 0.05ETH from the same sender. The transaction are called by the disperse app.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At the same day or one day later, they contributed to GR15.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According to the 6 </a:t>
            </a:r>
            <a:r>
              <a:rPr lang="en-US" altLang="zh-CN" sz="1400" dirty="0" err="1">
                <a:solidFill>
                  <a:srgbClr val="4B5563"/>
                </a:solidFill>
                <a:latin typeface="Franklin Gothic Medium" panose="020B0603020102020204" pitchFamily="34" charset="0"/>
              </a:rPr>
              <a:t>Ris</a:t>
            </a:r>
            <a:r>
              <a:rPr lang="en-US" altLang="zh-CN" sz="1400" dirty="0">
                <a:solidFill>
                  <a:srgbClr val="4B5563"/>
                </a:solidFill>
                <a:latin typeface="Franklin Gothic Medium" panose="020B0603020102020204" pitchFamily="34" charset="0"/>
              </a:rPr>
              <a:t>, the Score is mostly 10 and 11 indicating  very high likelihood to be sybil</a:t>
            </a:r>
          </a:p>
        </p:txBody>
      </p:sp>
      <p:grpSp>
        <p:nvGrpSpPr>
          <p:cNvPr id="18" name="组合 17">
            <a:extLst>
              <a:ext uri="{FF2B5EF4-FFF2-40B4-BE49-F238E27FC236}">
                <a16:creationId xmlns:a16="http://schemas.microsoft.com/office/drawing/2014/main" id="{6858F09C-AF58-0C41-A0B1-C7FF49B3C82B}"/>
              </a:ext>
            </a:extLst>
          </p:cNvPr>
          <p:cNvGrpSpPr/>
          <p:nvPr/>
        </p:nvGrpSpPr>
        <p:grpSpPr>
          <a:xfrm>
            <a:off x="10254108" y="5716460"/>
            <a:ext cx="1957141" cy="1016409"/>
            <a:chOff x="1443788" y="6330674"/>
            <a:chExt cx="7883092" cy="443994"/>
          </a:xfrm>
        </p:grpSpPr>
        <p:sp>
          <p:nvSpPr>
            <p:cNvPr id="16" name="矩形: 圆角 15">
              <a:extLst>
                <a:ext uri="{FF2B5EF4-FFF2-40B4-BE49-F238E27FC236}">
                  <a16:creationId xmlns:a16="http://schemas.microsoft.com/office/drawing/2014/main" id="{CB735EB5-05D1-E98D-F350-6B35C7222AEF}"/>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7" name="矩形: 圆角 4">
              <a:extLst>
                <a:ext uri="{FF2B5EF4-FFF2-40B4-BE49-F238E27FC236}">
                  <a16:creationId xmlns:a16="http://schemas.microsoft.com/office/drawing/2014/main" id="{DCA5BAD8-5FE0-CB07-A295-5AA144D074CD}"/>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ClusterID</a:t>
              </a:r>
              <a:r>
                <a:rPr lang="en-US" sz="1200" kern="1200" dirty="0"/>
                <a:t>: 32  </a:t>
              </a:r>
            </a:p>
            <a:p>
              <a:pPr marL="0" lvl="0" indent="0" algn="ctr" defTabSz="533400">
                <a:lnSpc>
                  <a:spcPct val="90000"/>
                </a:lnSpc>
                <a:spcBef>
                  <a:spcPct val="0"/>
                </a:spcBef>
                <a:spcAft>
                  <a:spcPct val="35000"/>
                </a:spcAft>
                <a:buNone/>
              </a:pPr>
              <a:r>
                <a:rPr lang="en-US" sz="1200" dirty="0" err="1"/>
                <a:t>ClusterSize</a:t>
              </a:r>
              <a:r>
                <a:rPr lang="en-US" sz="1200" dirty="0"/>
                <a:t>: 37 </a:t>
              </a:r>
            </a:p>
            <a:p>
              <a:pPr marL="0" lvl="0" indent="0" algn="ctr" defTabSz="533400">
                <a:lnSpc>
                  <a:spcPct val="90000"/>
                </a:lnSpc>
                <a:spcBef>
                  <a:spcPct val="0"/>
                </a:spcBef>
                <a:spcAft>
                  <a:spcPct val="35000"/>
                </a:spcAft>
                <a:buNone/>
              </a:pPr>
              <a:r>
                <a:rPr lang="en-US" sz="1200" kern="1200" dirty="0"/>
                <a:t>Discovered by: bulk transfer</a:t>
              </a:r>
            </a:p>
            <a:p>
              <a:pPr marL="0" lvl="0" indent="0" algn="ctr" defTabSz="533400">
                <a:lnSpc>
                  <a:spcPct val="90000"/>
                </a:lnSpc>
                <a:spcBef>
                  <a:spcPct val="0"/>
                </a:spcBef>
                <a:spcAft>
                  <a:spcPct val="35000"/>
                </a:spcAft>
                <a:buNone/>
              </a:pP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Tree>
    <p:extLst>
      <p:ext uri="{BB962C8B-B14F-4D97-AF65-F5344CB8AC3E}">
        <p14:creationId xmlns:p14="http://schemas.microsoft.com/office/powerpoint/2010/main" val="4557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Some Noteworthy Bulk Transfer Apps (1)</a:t>
            </a:r>
            <a:endParaRPr lang="zh-CN" altLang="en-US" sz="3200" b="1" dirty="0">
              <a:solidFill>
                <a:srgbClr val="0070C0"/>
              </a:solidFill>
              <a:effectLst/>
              <a:cs typeface="+mn-ea"/>
              <a:sym typeface="+mn-lt"/>
            </a:endParaRPr>
          </a:p>
        </p:txBody>
      </p:sp>
      <p:graphicFrame>
        <p:nvGraphicFramePr>
          <p:cNvPr id="9" name="表格 8">
            <a:extLst>
              <a:ext uri="{FF2B5EF4-FFF2-40B4-BE49-F238E27FC236}">
                <a16:creationId xmlns:a16="http://schemas.microsoft.com/office/drawing/2014/main" id="{AB28A0A2-36EE-4254-B191-B08DB5BE6B4F}"/>
              </a:ext>
            </a:extLst>
          </p:cNvPr>
          <p:cNvGraphicFramePr>
            <a:graphicFrameLocks noGrp="1"/>
          </p:cNvGraphicFramePr>
          <p:nvPr/>
        </p:nvGraphicFramePr>
        <p:xfrm>
          <a:off x="378284" y="2013384"/>
          <a:ext cx="11435432" cy="3316638"/>
        </p:xfrm>
        <a:graphic>
          <a:graphicData uri="http://schemas.openxmlformats.org/drawingml/2006/table">
            <a:tbl>
              <a:tblPr firstRow="1" bandRow="1">
                <a:tableStyleId>{1FECB4D8-DB02-4DC6-A0A2-4F2EBAE1DC90}</a:tableStyleId>
              </a:tblPr>
              <a:tblGrid>
                <a:gridCol w="1559912">
                  <a:extLst>
                    <a:ext uri="{9D8B030D-6E8A-4147-A177-3AD203B41FA5}">
                      <a16:colId xmlns:a16="http://schemas.microsoft.com/office/drawing/2014/main" val="20001"/>
                    </a:ext>
                  </a:extLst>
                </a:gridCol>
                <a:gridCol w="3617776">
                  <a:extLst>
                    <a:ext uri="{9D8B030D-6E8A-4147-A177-3AD203B41FA5}">
                      <a16:colId xmlns:a16="http://schemas.microsoft.com/office/drawing/2014/main" val="20002"/>
                    </a:ext>
                  </a:extLst>
                </a:gridCol>
                <a:gridCol w="3001819">
                  <a:extLst>
                    <a:ext uri="{9D8B030D-6E8A-4147-A177-3AD203B41FA5}">
                      <a16:colId xmlns:a16="http://schemas.microsoft.com/office/drawing/2014/main" val="20003"/>
                    </a:ext>
                  </a:extLst>
                </a:gridCol>
                <a:gridCol w="3255925">
                  <a:extLst>
                    <a:ext uri="{9D8B030D-6E8A-4147-A177-3AD203B41FA5}">
                      <a16:colId xmlns:a16="http://schemas.microsoft.com/office/drawing/2014/main" val="1034515407"/>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sym typeface="+mn-lt"/>
                        </a:rPr>
                        <a:t>App</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sym typeface="+mn-lt"/>
                        </a:rPr>
                        <a:t>Smart Contract</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Website</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Description</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100" b="1" dirty="0" err="1">
                          <a:solidFill>
                            <a:srgbClr val="0070C0"/>
                          </a:solidFill>
                          <a:cs typeface="+mn-ea"/>
                          <a:sym typeface="+mn-lt"/>
                        </a:rPr>
                        <a:t>multisender</a:t>
                      </a:r>
                      <a:endParaRPr lang="en-US" altLang="zh-CN" sz="1100" b="1" dirty="0">
                        <a:solidFill>
                          <a:srgbClr val="0070C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sym typeface="+mn-lt"/>
                        </a:rPr>
                        <a:t>'0xa5025faba6e70b84f74e9b1113e5f7f4e7f4859f'</a:t>
                      </a:r>
                      <a:endParaRPr lang="zh-CN" altLang="en-US" sz="1100" kern="1200" dirty="0">
                        <a:solidFill>
                          <a:schemeClr val="tx1">
                            <a:lumMod val="65000"/>
                            <a:lumOff val="35000"/>
                          </a:schemeClr>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100" dirty="0">
                          <a:solidFill>
                            <a:schemeClr val="tx1">
                              <a:lumMod val="65000"/>
                              <a:lumOff val="35000"/>
                            </a:schemeClr>
                          </a:solidFill>
                          <a:cs typeface="+mn-ea"/>
                          <a:sym typeface="+mn-lt"/>
                        </a:rPr>
                        <a:t>https://multisender.app/</a:t>
                      </a:r>
                      <a:endParaRPr lang="zh-CN" altLang="en-US" sz="1100" dirty="0">
                        <a:solidFill>
                          <a:schemeClr val="tx1">
                            <a:lumMod val="65000"/>
                            <a:lumOff val="35000"/>
                          </a:schemeClr>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rPr>
                        <a:t>Send ERC20 Token or ETH to thousands of addresses out in 1 single transaction with Token </a:t>
                      </a:r>
                      <a:r>
                        <a:rPr lang="en-US" altLang="zh-CN" sz="1100" kern="1200" dirty="0" err="1">
                          <a:solidFill>
                            <a:schemeClr val="tx1">
                              <a:lumMod val="65000"/>
                              <a:lumOff val="35000"/>
                            </a:schemeClr>
                          </a:solidFill>
                          <a:latin typeface="+mn-lt"/>
                          <a:ea typeface="+mn-ea"/>
                          <a:cs typeface="+mn-cs"/>
                        </a:rPr>
                        <a:t>Multisender</a:t>
                      </a:r>
                      <a:r>
                        <a:rPr lang="en-US" altLang="zh-CN" sz="1100" kern="1200" dirty="0">
                          <a:solidFill>
                            <a:schemeClr val="tx1">
                              <a:lumMod val="65000"/>
                              <a:lumOff val="35000"/>
                            </a:schemeClr>
                          </a:solidFill>
                          <a:latin typeface="+mn-lt"/>
                          <a:ea typeface="+mn-ea"/>
                          <a:cs typeface="+mn-cs"/>
                        </a:rPr>
                        <a:t>. </a:t>
                      </a:r>
                      <a:endParaRPr lang="zh-CN" altLang="en-US" sz="1100" kern="1200" dirty="0">
                        <a:solidFill>
                          <a:schemeClr val="tx1">
                            <a:lumMod val="65000"/>
                            <a:lumOff val="35000"/>
                          </a:schemeClr>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95704">
                <a:tc>
                  <a:txBody>
                    <a:bodyPr/>
                    <a:lstStyle/>
                    <a:p>
                      <a:pPr algn="ctr">
                        <a:lnSpc>
                          <a:spcPct val="150000"/>
                        </a:lnSpc>
                      </a:pPr>
                      <a:r>
                        <a:rPr lang="en-US" altLang="zh-CN" sz="1100" b="1" dirty="0">
                          <a:solidFill>
                            <a:srgbClr val="0070C0"/>
                          </a:solidFill>
                          <a:sym typeface="+mn-lt"/>
                        </a:rPr>
                        <a:t>disperse</a:t>
                      </a:r>
                      <a:endParaRPr lang="en-US" altLang="zh-CN" sz="1100" b="1" dirty="0">
                        <a:solidFill>
                          <a:srgbClr val="0070C0"/>
                        </a:solidFill>
                        <a:cs typeface="+mn-ea"/>
                        <a:sym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 '0xd152f549545093347a162dce210e7293f1452150'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https://disperse.app/</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dirty="0">
                          <a:solidFill>
                            <a:schemeClr val="tx1">
                              <a:lumMod val="65000"/>
                              <a:lumOff val="35000"/>
                            </a:schemeClr>
                          </a:solidFill>
                          <a:latin typeface="+mn-lt"/>
                        </a:rPr>
                        <a:t>Distribute ether or tokens to multiple addresses</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295704">
                <a:tc>
                  <a:txBody>
                    <a:bodyPr/>
                    <a:lstStyle/>
                    <a:p>
                      <a:pPr algn="ctr" fontAlgn="ctr"/>
                      <a:r>
                        <a:rPr lang="en-US" sz="1100" b="1" kern="1200" dirty="0" err="1">
                          <a:solidFill>
                            <a:srgbClr val="0070C0"/>
                          </a:solidFill>
                          <a:latin typeface="+mn-lt"/>
                          <a:ea typeface="+mn-ea"/>
                          <a:cs typeface="+mn-cs"/>
                        </a:rPr>
                        <a:t>bulksender</a:t>
                      </a:r>
                      <a:endParaRPr lang="en-US" sz="11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'0xd1917932a7db6af687b523d5db5d7f5c2734763f'</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https://bulksender.app/</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Token </a:t>
                      </a:r>
                      <a:r>
                        <a:rPr lang="en-US" altLang="ko-KR" sz="1100" dirty="0" err="1">
                          <a:solidFill>
                            <a:schemeClr val="tx1">
                              <a:lumMod val="65000"/>
                              <a:lumOff val="35000"/>
                            </a:schemeClr>
                          </a:solidFill>
                          <a:latin typeface="+mn-lt"/>
                        </a:rPr>
                        <a:t>bulksender</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295704">
                <a:tc>
                  <a:txBody>
                    <a:bodyPr/>
                    <a:lstStyle/>
                    <a:p>
                      <a:pPr algn="ctr" fontAlgn="ctr"/>
                      <a:r>
                        <a:rPr lang="en-US" sz="1100" b="1" kern="1200" dirty="0">
                          <a:solidFill>
                            <a:srgbClr val="0070C0"/>
                          </a:solidFill>
                          <a:latin typeface="+mn-lt"/>
                          <a:ea typeface="+mn-ea"/>
                          <a:cs typeface="+mn-cs"/>
                        </a:rPr>
                        <a:t>aztec_v2</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'0xff1f2b4adb9df6fc8eafecdcbf96a2b351680455'</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https://aztec.network/</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kern="1200" dirty="0">
                          <a:solidFill>
                            <a:schemeClr val="tx1">
                              <a:lumMod val="65000"/>
                              <a:lumOff val="35000"/>
                            </a:schemeClr>
                          </a:solidFill>
                          <a:latin typeface="+mn-lt"/>
                          <a:ea typeface="+mn-ea"/>
                          <a:cs typeface="+mn-cs"/>
                        </a:rPr>
                        <a:t>The programmable privacy layer for web3</a:t>
                      </a:r>
                      <a:endParaRPr lang="ko-KR" altLang="en-US" sz="1100" kern="1200" dirty="0">
                        <a:solidFill>
                          <a:schemeClr val="tx1">
                            <a:lumMod val="65000"/>
                            <a:lumOff val="35000"/>
                          </a:schemeClr>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295704">
                <a:tc>
                  <a:txBody>
                    <a:bodyPr/>
                    <a:lstStyle/>
                    <a:p>
                      <a:pPr algn="ctr" fontAlgn="ctr"/>
                      <a:r>
                        <a:rPr lang="en-US" sz="1100" b="1" kern="1200" dirty="0">
                          <a:solidFill>
                            <a:srgbClr val="0070C0"/>
                          </a:solidFill>
                          <a:latin typeface="+mn-lt"/>
                          <a:ea typeface="+mn-ea"/>
                          <a:cs typeface="+mn-cs"/>
                        </a:rPr>
                        <a:t>across_v2  </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0x4d9079bb4165aeb4084c526a32695dcfd2f77381</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https://across.to/</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kern="1200" dirty="0">
                          <a:solidFill>
                            <a:schemeClr val="tx1">
                              <a:lumMod val="65000"/>
                              <a:lumOff val="35000"/>
                            </a:schemeClr>
                          </a:solidFill>
                          <a:latin typeface="+mn-lt"/>
                          <a:ea typeface="+mn-ea"/>
                          <a:cs typeface="+mn-cs"/>
                        </a:rPr>
                        <a:t>Across is a cross-chain bridge that prides itself on its speed, security and low fees.</a:t>
                      </a:r>
                      <a:endParaRPr lang="ko-KR" altLang="en-US" sz="1100" kern="1200" dirty="0">
                        <a:solidFill>
                          <a:schemeClr val="tx1">
                            <a:lumMod val="65000"/>
                            <a:lumOff val="35000"/>
                          </a:schemeClr>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295704">
                <a:tc>
                  <a:txBody>
                    <a:bodyPr/>
                    <a:lstStyle/>
                    <a:p>
                      <a:pPr algn="ctr" latinLnBrk="1"/>
                      <a:r>
                        <a:rPr lang="en-US" altLang="zh-CN" sz="1100" b="1" dirty="0" err="1">
                          <a:solidFill>
                            <a:srgbClr val="0070C0"/>
                          </a:solidFill>
                          <a:sym typeface="+mn-lt"/>
                        </a:rPr>
                        <a:t>gnosis_safe</a:t>
                      </a:r>
                      <a:endParaRPr lang="ko-KR" altLang="en-US" sz="1100" b="1" dirty="0">
                        <a:solidFill>
                          <a:srgbClr val="0070C0"/>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marL="0" algn="ctr" defTabSz="914400" rtl="0" eaLnBrk="1" latinLnBrk="1" hangingPunct="1"/>
                      <a:r>
                        <a:rPr lang="en-US" altLang="zh-CN" sz="1100" kern="1200" dirty="0">
                          <a:solidFill>
                            <a:schemeClr val="tx1">
                              <a:lumMod val="65000"/>
                              <a:lumOff val="35000"/>
                            </a:schemeClr>
                          </a:solidFill>
                          <a:latin typeface="+mn-lt"/>
                          <a:ea typeface="+mn-ea"/>
                          <a:cs typeface="+mn-cs"/>
                        </a:rPr>
                        <a:t>'0x0094477dfd27b9d5dc7ba610f26f0dd4ae64db5b', '0x81b2e8b475295f4254a38433b6739efe270fc88b', '0xb32aebf09cb331f853536b4370be8acf2d886775', '0xa788e30d0cd4d15f2159c686ff2ce8cf4be2c125', '0xa653ecfdd7987dd9b6bc284c3abd22bdb199159c'</a:t>
                      </a: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algn="l"/>
                      <a:r>
                        <a:rPr lang="en-US" altLang="zh-CN" sz="1100" dirty="0">
                          <a:solidFill>
                            <a:schemeClr val="tx1">
                              <a:lumMod val="65000"/>
                              <a:lumOff val="35000"/>
                            </a:schemeClr>
                          </a:solidFill>
                          <a:sym typeface="+mn-lt"/>
                        </a:rPr>
                        <a:t>https://gnosis.io/safe/</a:t>
                      </a:r>
                      <a:endParaRPr lang="zh-CN" altLang="en-US" sz="1100" dirty="0">
                        <a:solidFill>
                          <a:schemeClr val="tx1">
                            <a:lumMod val="65000"/>
                            <a:lumOff val="35000"/>
                          </a:schemeClr>
                        </a:solidFill>
                        <a:cs typeface="+mn-ea"/>
                        <a:sym typeface="+mn-lt"/>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rPr>
                        <a:t>Smart contract-based </a:t>
                      </a:r>
                      <a:r>
                        <a:rPr lang="en-US" altLang="zh-CN" sz="1100" kern="1200" dirty="0" err="1">
                          <a:solidFill>
                            <a:schemeClr val="tx1">
                              <a:lumMod val="65000"/>
                              <a:lumOff val="35000"/>
                            </a:schemeClr>
                          </a:solidFill>
                          <a:latin typeface="+mn-lt"/>
                          <a:ea typeface="+mn-ea"/>
                          <a:cs typeface="+mn-cs"/>
                        </a:rPr>
                        <a:t>multisig</a:t>
                      </a:r>
                      <a:r>
                        <a:rPr lang="en-US" altLang="zh-CN" sz="1100" kern="1200" dirty="0">
                          <a:solidFill>
                            <a:schemeClr val="tx1">
                              <a:lumMod val="65000"/>
                              <a:lumOff val="35000"/>
                            </a:schemeClr>
                          </a:solidFill>
                          <a:latin typeface="+mn-lt"/>
                          <a:ea typeface="+mn-ea"/>
                          <a:cs typeface="+mn-cs"/>
                        </a:rPr>
                        <a:t> wallet</a:t>
                      </a:r>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E5545325-5D67-6AF2-0114-7042F0F03D73}"/>
              </a:ext>
            </a:extLst>
          </p:cNvPr>
          <p:cNvSpPr txBox="1"/>
          <p:nvPr/>
        </p:nvSpPr>
        <p:spPr>
          <a:xfrm>
            <a:off x="820152" y="5502025"/>
            <a:ext cx="1055169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4B5563"/>
                </a:solidFill>
                <a:latin typeface="Franklin Gothic Medium" panose="020B0603020102020204" pitchFamily="34" charset="0"/>
              </a:rPr>
              <a:t>It is not necessary for an address to be a sybil if it uses these applications, but it is an importance signal. </a:t>
            </a:r>
          </a:p>
        </p:txBody>
      </p:sp>
    </p:spTree>
    <p:extLst>
      <p:ext uri="{BB962C8B-B14F-4D97-AF65-F5344CB8AC3E}">
        <p14:creationId xmlns:p14="http://schemas.microsoft.com/office/powerpoint/2010/main" val="228447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Some Noteworthy Bulk Transfer Apps (2)</a:t>
            </a:r>
            <a:endParaRPr lang="zh-CN" altLang="en-US" sz="3200" b="1" dirty="0">
              <a:solidFill>
                <a:srgbClr val="0070C0"/>
              </a:solidFill>
              <a:effectLst/>
              <a:cs typeface="+mn-ea"/>
              <a:sym typeface="+mn-lt"/>
            </a:endParaRPr>
          </a:p>
        </p:txBody>
      </p:sp>
      <p:grpSp>
        <p:nvGrpSpPr>
          <p:cNvPr id="11" name="组合 10">
            <a:extLst>
              <a:ext uri="{FF2B5EF4-FFF2-40B4-BE49-F238E27FC236}">
                <a16:creationId xmlns:a16="http://schemas.microsoft.com/office/drawing/2014/main" id="{79CAC98E-7AD4-63D5-7BF2-B5E740589828}"/>
              </a:ext>
            </a:extLst>
          </p:cNvPr>
          <p:cNvGrpSpPr/>
          <p:nvPr/>
        </p:nvGrpSpPr>
        <p:grpSpPr>
          <a:xfrm>
            <a:off x="679290" y="2295012"/>
            <a:ext cx="10833419" cy="3769201"/>
            <a:chOff x="726624" y="1467239"/>
            <a:chExt cx="10833419" cy="3769201"/>
          </a:xfrm>
        </p:grpSpPr>
        <p:pic>
          <p:nvPicPr>
            <p:cNvPr id="3" name="图片 2">
              <a:extLst>
                <a:ext uri="{FF2B5EF4-FFF2-40B4-BE49-F238E27FC236}">
                  <a16:creationId xmlns:a16="http://schemas.microsoft.com/office/drawing/2014/main" id="{9EC6281E-6C0C-947A-0BA5-1941148D7C5A}"/>
                </a:ext>
              </a:extLst>
            </p:cNvPr>
            <p:cNvPicPr>
              <a:picLocks noChangeAspect="1"/>
            </p:cNvPicPr>
            <p:nvPr/>
          </p:nvPicPr>
          <p:blipFill>
            <a:blip r:embed="rId3"/>
            <a:stretch>
              <a:fillRect/>
            </a:stretch>
          </p:blipFill>
          <p:spPr>
            <a:xfrm>
              <a:off x="963357" y="1541684"/>
              <a:ext cx="4898428" cy="3574144"/>
            </a:xfrm>
            <a:prstGeom prst="rect">
              <a:avLst/>
            </a:prstGeom>
          </p:spPr>
        </p:pic>
        <p:sp>
          <p:nvSpPr>
            <p:cNvPr id="4" name="文本框 3">
              <a:extLst>
                <a:ext uri="{FF2B5EF4-FFF2-40B4-BE49-F238E27FC236}">
                  <a16:creationId xmlns:a16="http://schemas.microsoft.com/office/drawing/2014/main" id="{B94CAC8C-CEFD-674D-D74A-7FFA78DAA73D}"/>
                </a:ext>
              </a:extLst>
            </p:cNvPr>
            <p:cNvSpPr txBox="1"/>
            <p:nvPr/>
          </p:nvSpPr>
          <p:spPr>
            <a:xfrm>
              <a:off x="726624" y="4897886"/>
              <a:ext cx="10738751" cy="338554"/>
            </a:xfrm>
            <a:prstGeom prst="rect">
              <a:avLst/>
            </a:prstGeom>
            <a:solidFill>
              <a:schemeClr val="bg2"/>
            </a:solidFill>
          </p:spPr>
          <p:txBody>
            <a:bodyPr wrap="square">
              <a:spAutoFit/>
            </a:bodyPr>
            <a:lstStyle/>
            <a:p>
              <a:r>
                <a:rPr lang="en-US" altLang="zh-CN" sz="1600" dirty="0"/>
                <a:t>https://etherscan.io/tx/0x60f2055a4dbb6e9f03c348bd52f76ee32dd838f9b18ca40e5de1c74a27a1aa21</a:t>
              </a:r>
              <a:endParaRPr lang="zh-CN" altLang="en-US" sz="1600" dirty="0"/>
            </a:p>
          </p:txBody>
        </p:sp>
        <p:pic>
          <p:nvPicPr>
            <p:cNvPr id="10" name="图片 9">
              <a:extLst>
                <a:ext uri="{FF2B5EF4-FFF2-40B4-BE49-F238E27FC236}">
                  <a16:creationId xmlns:a16="http://schemas.microsoft.com/office/drawing/2014/main" id="{A6F90270-0C69-E69A-D929-94D845B03D69}"/>
                </a:ext>
              </a:extLst>
            </p:cNvPr>
            <p:cNvPicPr>
              <a:picLocks noChangeAspect="1"/>
            </p:cNvPicPr>
            <p:nvPr/>
          </p:nvPicPr>
          <p:blipFill>
            <a:blip r:embed="rId4"/>
            <a:stretch>
              <a:fillRect/>
            </a:stretch>
          </p:blipFill>
          <p:spPr>
            <a:xfrm>
              <a:off x="6216150" y="1467239"/>
              <a:ext cx="5343893" cy="3430647"/>
            </a:xfrm>
            <a:prstGeom prst="rect">
              <a:avLst/>
            </a:prstGeom>
          </p:spPr>
        </p:pic>
      </p:grpSp>
      <p:sp>
        <p:nvSpPr>
          <p:cNvPr id="12" name="文本框 11">
            <a:extLst>
              <a:ext uri="{FF2B5EF4-FFF2-40B4-BE49-F238E27FC236}">
                <a16:creationId xmlns:a16="http://schemas.microsoft.com/office/drawing/2014/main" id="{DEFE64DB-6032-73F1-E3B8-8B97BEA642F4}"/>
              </a:ext>
            </a:extLst>
          </p:cNvPr>
          <p:cNvSpPr txBox="1"/>
          <p:nvPr/>
        </p:nvSpPr>
        <p:spPr>
          <a:xfrm>
            <a:off x="451769" y="1143680"/>
            <a:ext cx="11362724" cy="1288045"/>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sym typeface="+mn-lt"/>
              </a:rPr>
              <a:t>NFT marketplace Apps</a:t>
            </a:r>
          </a:p>
          <a:p>
            <a:pPr marL="285750" indent="-285750">
              <a:lnSpc>
                <a:spcPct val="150000"/>
              </a:lnSpc>
              <a:buFont typeface="Arial" panose="020B0604020202020204" pitchFamily="34" charset="0"/>
              <a:buChar char="•"/>
            </a:pPr>
            <a:r>
              <a:rPr lang="en-US" altLang="zh-CN" dirty="0" err="1">
                <a:solidFill>
                  <a:srgbClr val="4B5563"/>
                </a:solidFill>
                <a:latin typeface="Franklin Gothic Medium" panose="020B0603020102020204" pitchFamily="34" charset="0"/>
              </a:rPr>
              <a:t>opensea&amp;seaport</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element_ex</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ragnarok</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Looksrare</a:t>
            </a:r>
            <a:r>
              <a:rPr lang="en-US" altLang="zh-CN" dirty="0">
                <a:solidFill>
                  <a:srgbClr val="4B5563"/>
                </a:solidFill>
                <a:latin typeface="Franklin Gothic Medium" panose="020B0603020102020204" pitchFamily="34" charset="0"/>
              </a:rPr>
              <a:t>)</a:t>
            </a:r>
            <a:r>
              <a:rPr lang="zh-CN" altLang="en-US" dirty="0">
                <a:solidFill>
                  <a:srgbClr val="4B5563"/>
                </a:solidFill>
                <a:latin typeface="Franklin Gothic Medium" panose="020B0603020102020204" pitchFamily="34" charset="0"/>
              </a:rPr>
              <a:t>，</a:t>
            </a:r>
            <a:r>
              <a:rPr lang="en-US" altLang="zh-CN" dirty="0" err="1">
                <a:solidFill>
                  <a:srgbClr val="4B5563"/>
                </a:solidFill>
                <a:latin typeface="Franklin Gothic Medium" panose="020B0603020102020204" pitchFamily="34" charset="0"/>
              </a:rPr>
              <a:t>async.art</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rarible</a:t>
            </a:r>
            <a:r>
              <a:rPr lang="en-US" altLang="zh-CN" dirty="0">
                <a:solidFill>
                  <a:srgbClr val="4B5563"/>
                </a:solidFill>
                <a:latin typeface="Franklin Gothic Medium" panose="020B0603020102020204" pitchFamily="34" charset="0"/>
              </a:rPr>
              <a:t>. boredapeyogaclub_v2</a:t>
            </a:r>
          </a:p>
          <a:p>
            <a:pPr marL="285750" indent="-28575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rPr>
              <a:t>Bulk NFT trades cause bulk fund transfers to contributors.  </a:t>
            </a:r>
          </a:p>
        </p:txBody>
      </p:sp>
      <p:sp>
        <p:nvSpPr>
          <p:cNvPr id="5" name="文本框 4">
            <a:extLst>
              <a:ext uri="{FF2B5EF4-FFF2-40B4-BE49-F238E27FC236}">
                <a16:creationId xmlns:a16="http://schemas.microsoft.com/office/drawing/2014/main" id="{67037119-F4F3-045F-B8B2-6D9504198CEE}"/>
              </a:ext>
            </a:extLst>
          </p:cNvPr>
          <p:cNvSpPr txBox="1"/>
          <p:nvPr/>
        </p:nvSpPr>
        <p:spPr>
          <a:xfrm>
            <a:off x="86628" y="6194207"/>
            <a:ext cx="12541719" cy="369332"/>
          </a:xfrm>
          <a:prstGeom prst="rect">
            <a:avLst/>
          </a:prstGeom>
          <a:noFill/>
        </p:spPr>
        <p:txBody>
          <a:bodyPr wrap="square">
            <a:spAutoFit/>
          </a:bodyPr>
          <a:lstStyle/>
          <a:p>
            <a:r>
              <a:rPr lang="en-US" altLang="zh-CN" dirty="0">
                <a:solidFill>
                  <a:srgbClr val="4B5563"/>
                </a:solidFill>
                <a:latin typeface="Franklin Gothic Medium" panose="020B0603020102020204" pitchFamily="34" charset="0"/>
              </a:rPr>
              <a:t>The contributors sold the same NFTs in one transaction. And then received funds from the same buyer simultaneously.</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2702971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30">
            <a:extLst>
              <a:ext uri="{FF2B5EF4-FFF2-40B4-BE49-F238E27FC236}">
                <a16:creationId xmlns:a16="http://schemas.microsoft.com/office/drawing/2014/main" id="{60EA1E1F-1816-B580-4F1A-CDD3552A1FD1}"/>
              </a:ext>
            </a:extLst>
          </p:cNvPr>
          <p:cNvSpPr/>
          <p:nvPr/>
        </p:nvSpPr>
        <p:spPr>
          <a:xfrm>
            <a:off x="702673" y="1221177"/>
            <a:ext cx="10786653" cy="5281223"/>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50" name="矩形 49">
            <a:extLst>
              <a:ext uri="{FF2B5EF4-FFF2-40B4-BE49-F238E27FC236}">
                <a16:creationId xmlns:a16="http://schemas.microsoft.com/office/drawing/2014/main" id="{DAF37197-8930-890F-6F7E-C53DB924A46A}"/>
              </a:ext>
            </a:extLst>
          </p:cNvPr>
          <p:cNvSpPr/>
          <p:nvPr/>
        </p:nvSpPr>
        <p:spPr>
          <a:xfrm>
            <a:off x="5193394" y="1640352"/>
            <a:ext cx="4358639" cy="281810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6ED37A1-8DA4-F25A-A83B-2A39D10BB4B8}"/>
              </a:ext>
            </a:extLst>
          </p:cNvPr>
          <p:cNvSpPr/>
          <p:nvPr/>
        </p:nvSpPr>
        <p:spPr>
          <a:xfrm>
            <a:off x="2348594" y="1653504"/>
            <a:ext cx="4572000" cy="2804952"/>
          </a:xfrm>
          <a:prstGeom prst="rect">
            <a:avLst/>
          </a:prstGeom>
          <a:solidFill>
            <a:srgbClr val="E5F4FF">
              <a:alpha val="43000"/>
            </a:srgb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Operations: Transfers &amp; Donations</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2424745" y="1662955"/>
            <a:ext cx="1712009"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transfers</a:t>
            </a:r>
            <a:endParaRPr lang="zh-CN" altLang="en-US" b="1" dirty="0">
              <a:solidFill>
                <a:srgbClr val="0070C0"/>
              </a:solidFill>
              <a:effectLst/>
              <a:cs typeface="+mn-ea"/>
              <a:sym typeface="+mn-lt"/>
            </a:endParaRPr>
          </a:p>
        </p:txBody>
      </p:sp>
      <p:sp>
        <p:nvSpPr>
          <p:cNvPr id="2" name="矩形 1">
            <a:extLst>
              <a:ext uri="{FF2B5EF4-FFF2-40B4-BE49-F238E27FC236}">
                <a16:creationId xmlns:a16="http://schemas.microsoft.com/office/drawing/2014/main" id="{14061718-4CFC-935D-6979-3FF4CF58C79C}"/>
              </a:ext>
            </a:extLst>
          </p:cNvPr>
          <p:cNvSpPr/>
          <p:nvPr/>
        </p:nvSpPr>
        <p:spPr>
          <a:xfrm>
            <a:off x="3381316" y="307747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5752023" y="195926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5746894" y="2639879"/>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5757152" y="373594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5780607" y="3214220"/>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8093805" y="2200019"/>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8093805" y="279030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cxnSp>
        <p:nvCxnSpPr>
          <p:cNvPr id="21" name="直接箭头连接符 20">
            <a:extLst>
              <a:ext uri="{FF2B5EF4-FFF2-40B4-BE49-F238E27FC236}">
                <a16:creationId xmlns:a16="http://schemas.microsoft.com/office/drawing/2014/main" id="{ECC68A07-EA5D-E957-622E-3F87B6E0A6C9}"/>
              </a:ext>
            </a:extLst>
          </p:cNvPr>
          <p:cNvCxnSpPr>
            <a:cxnSpLocks/>
            <a:stCxn id="2" idx="3"/>
            <a:endCxn id="5" idx="1"/>
          </p:cNvCxnSpPr>
          <p:nvPr/>
        </p:nvCxnSpPr>
        <p:spPr>
          <a:xfrm flipV="1">
            <a:off x="3983454" y="2139264"/>
            <a:ext cx="1768569" cy="11182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2" idx="3"/>
            <a:endCxn id="8" idx="1"/>
          </p:cNvCxnSpPr>
          <p:nvPr/>
        </p:nvCxnSpPr>
        <p:spPr>
          <a:xfrm flipV="1">
            <a:off x="3983454" y="2819878"/>
            <a:ext cx="1763440" cy="437593"/>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2" idx="3"/>
            <a:endCxn id="10" idx="1"/>
          </p:cNvCxnSpPr>
          <p:nvPr/>
        </p:nvCxnSpPr>
        <p:spPr>
          <a:xfrm>
            <a:off x="3983454" y="3257471"/>
            <a:ext cx="1773698" cy="658470"/>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6354161" y="2139264"/>
            <a:ext cx="1739644" cy="26028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6354161" y="2139264"/>
            <a:ext cx="1739644" cy="85056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6349032" y="2399546"/>
            <a:ext cx="1744773" cy="4203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6359290" y="2989832"/>
            <a:ext cx="1734515" cy="92610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ADDAD57-06CB-E2D9-5491-5F3737146B01}"/>
              </a:ext>
            </a:extLst>
          </p:cNvPr>
          <p:cNvSpPr/>
          <p:nvPr/>
        </p:nvSpPr>
        <p:spPr>
          <a:xfrm>
            <a:off x="8093805" y="3371713"/>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 </a:t>
            </a:r>
            <a:endParaRPr lang="zh-CN" altLang="en-US" sz="1400" dirty="0">
              <a:solidFill>
                <a:schemeClr val="tx1"/>
              </a:solidFill>
            </a:endParaRPr>
          </a:p>
        </p:txBody>
      </p:sp>
      <p:cxnSp>
        <p:nvCxnSpPr>
          <p:cNvPr id="33" name="直接箭头连接符 32">
            <a:extLst>
              <a:ext uri="{FF2B5EF4-FFF2-40B4-BE49-F238E27FC236}">
                <a16:creationId xmlns:a16="http://schemas.microsoft.com/office/drawing/2014/main" id="{894F95A5-9FCD-17AE-467B-0C32879763C1}"/>
              </a:ext>
            </a:extLst>
          </p:cNvPr>
          <p:cNvCxnSpPr>
            <a:cxnSpLocks/>
            <a:stCxn id="10" idx="3"/>
            <a:endCxn id="24" idx="2"/>
          </p:cNvCxnSpPr>
          <p:nvPr/>
        </p:nvCxnSpPr>
        <p:spPr>
          <a:xfrm flipV="1">
            <a:off x="6359290" y="3571240"/>
            <a:ext cx="1734515" cy="34470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DAF49C-C8E7-1F9D-CF7E-4824C5EAC0E1}"/>
              </a:ext>
            </a:extLst>
          </p:cNvPr>
          <p:cNvCxnSpPr>
            <a:cxnSpLocks/>
            <a:stCxn id="8" idx="3"/>
            <a:endCxn id="24" idx="2"/>
          </p:cNvCxnSpPr>
          <p:nvPr/>
        </p:nvCxnSpPr>
        <p:spPr>
          <a:xfrm>
            <a:off x="6349032" y="2819878"/>
            <a:ext cx="1744773" cy="75136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anonymous_99618">
            <a:extLst>
              <a:ext uri="{FF2B5EF4-FFF2-40B4-BE49-F238E27FC236}">
                <a16:creationId xmlns:a16="http://schemas.microsoft.com/office/drawing/2014/main" id="{987A9938-FEB0-E8E8-3B61-254B01849926}"/>
              </a:ext>
            </a:extLst>
          </p:cNvPr>
          <p:cNvSpPr/>
          <p:nvPr/>
        </p:nvSpPr>
        <p:spPr>
          <a:xfrm>
            <a:off x="2576776" y="2966334"/>
            <a:ext cx="589248" cy="589113"/>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B0C6C8B-7900-0C46-0EA6-847C634351C7}"/>
              </a:ext>
            </a:extLst>
          </p:cNvPr>
          <p:cNvSpPr txBox="1"/>
          <p:nvPr/>
        </p:nvSpPr>
        <p:spPr>
          <a:xfrm>
            <a:off x="7797112" y="1589062"/>
            <a:ext cx="1873573"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donations</a:t>
            </a:r>
            <a:endParaRPr lang="zh-CN" altLang="en-US" b="1" dirty="0">
              <a:solidFill>
                <a:srgbClr val="0070C0"/>
              </a:solidFill>
              <a:effectLst/>
              <a:cs typeface="+mn-ea"/>
              <a:sym typeface="+mn-lt"/>
            </a:endParaRPr>
          </a:p>
        </p:txBody>
      </p:sp>
      <p:sp>
        <p:nvSpPr>
          <p:cNvPr id="58" name="文本框 57">
            <a:extLst>
              <a:ext uri="{FF2B5EF4-FFF2-40B4-BE49-F238E27FC236}">
                <a16:creationId xmlns:a16="http://schemas.microsoft.com/office/drawing/2014/main" id="{28D66668-064A-4ADA-072E-3985F5A22F70}"/>
              </a:ext>
            </a:extLst>
          </p:cNvPr>
          <p:cNvSpPr txBox="1"/>
          <p:nvPr/>
        </p:nvSpPr>
        <p:spPr>
          <a:xfrm>
            <a:off x="1184528" y="4605591"/>
            <a:ext cx="9822941" cy="1703543"/>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On </a:t>
            </a:r>
            <a:r>
              <a:rPr lang="en-US" altLang="zh-CN" dirty="0" err="1">
                <a:solidFill>
                  <a:srgbClr val="4B5563"/>
                </a:solidFill>
                <a:latin typeface="Franklin Gothic Medium" panose="020B0603020102020204" pitchFamily="34" charset="0"/>
              </a:rPr>
              <a:t>Gitcoin</a:t>
            </a:r>
            <a:r>
              <a:rPr lang="en-US" altLang="zh-CN" dirty="0">
                <a:solidFill>
                  <a:srgbClr val="4B5563"/>
                </a:solidFill>
                <a:latin typeface="Franklin Gothic Medium" panose="020B0603020102020204" pitchFamily="34" charset="0"/>
              </a:rPr>
              <a:t> platform, the sybil attack means that a user spreads their funds across multiple addresses and makes donation to the same project(s). We propose to detect Sybils by examining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Transfers) how the user spreads funds in a bulk way</a:t>
            </a:r>
          </a:p>
          <a:p>
            <a:pPr marL="800100" lvl="1" indent="-342900">
              <a:lnSpc>
                <a:spcPct val="150000"/>
              </a:lnSpc>
              <a:buAutoNum type="arabicPeriod"/>
            </a:pPr>
            <a:r>
              <a:rPr lang="en-US" altLang="zh-CN" dirty="0">
                <a:solidFill>
                  <a:srgbClr val="FF0000"/>
                </a:solidFill>
                <a:latin typeface="Franklin Gothic Medium" panose="020B0603020102020204" pitchFamily="34" charset="0"/>
              </a:rPr>
              <a:t>(Bulk Donations) In what pattern they make donation to the same Grant(s) </a:t>
            </a:r>
          </a:p>
        </p:txBody>
      </p:sp>
      <p:sp>
        <p:nvSpPr>
          <p:cNvPr id="61" name="箭头: 右 60">
            <a:extLst>
              <a:ext uri="{FF2B5EF4-FFF2-40B4-BE49-F238E27FC236}">
                <a16:creationId xmlns:a16="http://schemas.microsoft.com/office/drawing/2014/main" id="{C8FBB8DA-00A5-EE9F-E8A5-54B29FD73CBC}"/>
              </a:ext>
            </a:extLst>
          </p:cNvPr>
          <p:cNvSpPr/>
          <p:nvPr/>
        </p:nvSpPr>
        <p:spPr>
          <a:xfrm rot="10800000">
            <a:off x="1881234" y="3060211"/>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F72710D0-BB22-6A9B-8946-AB0F229F1B6D}"/>
              </a:ext>
            </a:extLst>
          </p:cNvPr>
          <p:cNvSpPr/>
          <p:nvPr/>
        </p:nvSpPr>
        <p:spPr>
          <a:xfrm>
            <a:off x="9600403" y="2999876"/>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06C1E64-1B63-64CE-B7AD-948C920B298E}"/>
              </a:ext>
            </a:extLst>
          </p:cNvPr>
          <p:cNvSpPr txBox="1"/>
          <p:nvPr/>
        </p:nvSpPr>
        <p:spPr>
          <a:xfrm>
            <a:off x="584021" y="2891054"/>
            <a:ext cx="1520733" cy="646331"/>
          </a:xfrm>
          <a:prstGeom prst="rect">
            <a:avLst/>
          </a:prstGeom>
          <a:noFill/>
        </p:spPr>
        <p:txBody>
          <a:bodyPr wrap="square">
            <a:spAutoFit/>
          </a:bodyPr>
          <a:lstStyle/>
          <a:p>
            <a:pPr algn="ctr"/>
            <a:r>
              <a:rPr lang="en-US" altLang="zh-CN" b="1" dirty="0">
                <a:solidFill>
                  <a:srgbClr val="0070C0"/>
                </a:solidFill>
                <a:cs typeface="+mn-ea"/>
                <a:sym typeface="+mn-lt"/>
              </a:rPr>
              <a:t>Airdrop </a:t>
            </a:r>
          </a:p>
          <a:p>
            <a:pPr algn="ctr"/>
            <a:r>
              <a:rPr lang="en-US" altLang="zh-CN" b="1" dirty="0">
                <a:solidFill>
                  <a:srgbClr val="0070C0"/>
                </a:solidFill>
                <a:cs typeface="+mn-ea"/>
                <a:sym typeface="+mn-lt"/>
              </a:rPr>
              <a:t>f</a:t>
            </a:r>
            <a:r>
              <a:rPr lang="en-US" altLang="zh-CN" sz="1800" b="1" dirty="0">
                <a:solidFill>
                  <a:srgbClr val="0070C0"/>
                </a:solidFill>
                <a:cs typeface="+mn-ea"/>
                <a:sym typeface="+mn-lt"/>
              </a:rPr>
              <a:t>armers</a:t>
            </a:r>
            <a:endParaRPr lang="zh-CN" altLang="en-US" dirty="0"/>
          </a:p>
        </p:txBody>
      </p:sp>
      <p:sp>
        <p:nvSpPr>
          <p:cNvPr id="65" name="文本框 64">
            <a:extLst>
              <a:ext uri="{FF2B5EF4-FFF2-40B4-BE49-F238E27FC236}">
                <a16:creationId xmlns:a16="http://schemas.microsoft.com/office/drawing/2014/main" id="{8E4CD6CB-696C-F219-C062-1C925E0E1D0F}"/>
              </a:ext>
            </a:extLst>
          </p:cNvPr>
          <p:cNvSpPr txBox="1"/>
          <p:nvPr/>
        </p:nvSpPr>
        <p:spPr>
          <a:xfrm>
            <a:off x="9968594" y="2538852"/>
            <a:ext cx="1520733" cy="1477328"/>
          </a:xfrm>
          <a:prstGeom prst="rect">
            <a:avLst/>
          </a:prstGeom>
          <a:noFill/>
        </p:spPr>
        <p:txBody>
          <a:bodyPr wrap="square">
            <a:spAutoFit/>
          </a:bodyPr>
          <a:lstStyle/>
          <a:p>
            <a:pPr algn="ctr"/>
            <a:r>
              <a:rPr lang="en-US" altLang="zh-CN" b="1" dirty="0">
                <a:solidFill>
                  <a:srgbClr val="0070C0"/>
                </a:solidFill>
                <a:cs typeface="+mn-ea"/>
                <a:sym typeface="+mn-lt"/>
              </a:rPr>
              <a:t>To gain more illegitimate matching allocation</a:t>
            </a:r>
          </a:p>
        </p:txBody>
      </p:sp>
    </p:spTree>
    <p:extLst>
      <p:ext uri="{BB962C8B-B14F-4D97-AF65-F5344CB8AC3E}">
        <p14:creationId xmlns:p14="http://schemas.microsoft.com/office/powerpoint/2010/main" val="214641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0">
            <a:extLst>
              <a:ext uri="{FF2B5EF4-FFF2-40B4-BE49-F238E27FC236}">
                <a16:creationId xmlns:a16="http://schemas.microsoft.com/office/drawing/2014/main" id="{BA63AA8E-C1A8-64D0-6CC1-BF9930BFC097}"/>
              </a:ext>
            </a:extLst>
          </p:cNvPr>
          <p:cNvSpPr/>
          <p:nvPr/>
        </p:nvSpPr>
        <p:spPr>
          <a:xfrm>
            <a:off x="211756" y="1147759"/>
            <a:ext cx="10818796" cy="5224744"/>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24" name="文本框 23">
            <a:extLst>
              <a:ext uri="{FF2B5EF4-FFF2-40B4-BE49-F238E27FC236}">
                <a16:creationId xmlns:a16="http://schemas.microsoft.com/office/drawing/2014/main" id="{47720120-0F91-4E89-BA53-0222B3D75391}"/>
              </a:ext>
            </a:extLst>
          </p:cNvPr>
          <p:cNvSpPr txBox="1"/>
          <p:nvPr/>
        </p:nvSpPr>
        <p:spPr>
          <a:xfrm>
            <a:off x="5964260" y="1505152"/>
            <a:ext cx="4983369" cy="5033173"/>
          </a:xfrm>
          <a:prstGeom prst="rect">
            <a:avLst/>
          </a:prstGeom>
          <a:noFill/>
        </p:spPr>
        <p:txBody>
          <a:bodyPr wrap="square">
            <a:spAutoFit/>
          </a:bodyPr>
          <a:lstStyle/>
          <a:p>
            <a:pPr>
              <a:lnSpc>
                <a:spcPct val="150000"/>
              </a:lnSpc>
            </a:pPr>
            <a:r>
              <a:rPr lang="en-US" altLang="zh-CN" sz="2400" b="1" dirty="0">
                <a:solidFill>
                  <a:srgbClr val="0070C0"/>
                </a:solidFill>
                <a:cs typeface="+mn-ea"/>
                <a:sym typeface="+mn-lt"/>
              </a:rPr>
              <a:t>The Idea</a:t>
            </a:r>
            <a:endParaRPr lang="en-US" altLang="zh-CN" b="1" dirty="0">
              <a:solidFill>
                <a:srgbClr val="1F2329"/>
              </a:solidFill>
              <a:cs typeface="+mn-ea"/>
            </a:endParaRPr>
          </a:p>
          <a:p>
            <a:pPr>
              <a:lnSpc>
                <a:spcPct val="150000"/>
              </a:lnSpc>
            </a:pPr>
            <a:r>
              <a:rPr lang="en-US" altLang="zh-CN" sz="1600" dirty="0">
                <a:solidFill>
                  <a:srgbClr val="4B5563"/>
                </a:solidFill>
                <a:latin typeface="Franklin Gothic Medium" panose="020B0603020102020204" pitchFamily="34" charset="0"/>
              </a:rPr>
              <a:t>Attackers (or farmers)  invest their time (to manipulate) and money (to donate) to perform Sybil attacks. Definitely they prefer to have a</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higher ROI (Return on investment).</a:t>
            </a:r>
          </a:p>
          <a:p>
            <a:pPr>
              <a:lnSpc>
                <a:spcPct val="150000"/>
              </a:lnSpc>
            </a:pPr>
            <a:endParaRPr lang="en-US" altLang="zh-CN" sz="900" dirty="0">
              <a:solidFill>
                <a:srgbClr val="4B5563"/>
              </a:solidFill>
              <a:latin typeface="Franklin Gothic Medium" panose="020B0603020102020204" pitchFamily="34" charset="0"/>
            </a:endParaRPr>
          </a:p>
          <a:p>
            <a:pPr>
              <a:lnSpc>
                <a:spcPct val="150000"/>
              </a:lnSpc>
            </a:pPr>
            <a:r>
              <a:rPr lang="en-US" altLang="zh-CN" sz="1600" dirty="0">
                <a:solidFill>
                  <a:srgbClr val="4B5563"/>
                </a:solidFill>
                <a:latin typeface="Franklin Gothic Medium" panose="020B0603020102020204" pitchFamily="34" charset="0"/>
              </a:rPr>
              <a:t>Here are some assumptions as to greedy Sybils:</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donate the same grant</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donate as small amount as possible</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make use of script/tools</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to</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donate with the same parameter setting such as  </a:t>
            </a:r>
            <a:r>
              <a:rPr lang="en-US" altLang="zh-CN" sz="1600" dirty="0" err="1">
                <a:solidFill>
                  <a:srgbClr val="4B5563"/>
                </a:solidFill>
                <a:latin typeface="Franklin Gothic Medium" panose="020B0603020102020204" pitchFamily="34" charset="0"/>
              </a:rPr>
              <a:t>ChainID</a:t>
            </a:r>
            <a:r>
              <a:rPr lang="en-US" altLang="zh-CN" sz="1600" dirty="0">
                <a:solidFill>
                  <a:srgbClr val="4B5563"/>
                </a:solidFill>
                <a:latin typeface="Franklin Gothic Medium" panose="020B0603020102020204" pitchFamily="34" charset="0"/>
              </a:rPr>
              <a:t>, Layer of Chain, token, amount</a:t>
            </a:r>
          </a:p>
          <a:p>
            <a:pPr marL="342900" indent="-342900">
              <a:lnSpc>
                <a:spcPct val="150000"/>
              </a:lnSpc>
              <a:buFontTx/>
              <a:buAutoNum type="arabicPeriod"/>
            </a:pPr>
            <a:r>
              <a:rPr lang="en-US" altLang="zh-CN" sz="1600" dirty="0">
                <a:solidFill>
                  <a:srgbClr val="4B5563"/>
                </a:solidFill>
                <a:latin typeface="Franklin Gothic Medium" panose="020B0603020102020204" pitchFamily="34" charset="0"/>
              </a:rPr>
              <a:t>They donate in a sequential way, very closely</a:t>
            </a: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Donations Mining: Data and Idea</a:t>
            </a:r>
            <a:endParaRPr lang="zh-CN" altLang="en-US" sz="3200" b="1" dirty="0">
              <a:solidFill>
                <a:srgbClr val="0070C0"/>
              </a:solidFill>
              <a:effectLst/>
              <a:cs typeface="+mn-ea"/>
              <a:sym typeface="+mn-lt"/>
            </a:endParaRPr>
          </a:p>
        </p:txBody>
      </p:sp>
      <p:graphicFrame>
        <p:nvGraphicFramePr>
          <p:cNvPr id="9" name="表格 2">
            <a:extLst>
              <a:ext uri="{FF2B5EF4-FFF2-40B4-BE49-F238E27FC236}">
                <a16:creationId xmlns:a16="http://schemas.microsoft.com/office/drawing/2014/main" id="{311A8AD3-0C76-33CA-C248-D0780C3B70EB}"/>
              </a:ext>
            </a:extLst>
          </p:cNvPr>
          <p:cNvGraphicFramePr>
            <a:graphicFrameLocks noGrp="1"/>
          </p:cNvGraphicFramePr>
          <p:nvPr/>
        </p:nvGraphicFramePr>
        <p:xfrm>
          <a:off x="553977" y="2782507"/>
          <a:ext cx="4983369" cy="2355096"/>
        </p:xfrm>
        <a:graphic>
          <a:graphicData uri="http://schemas.openxmlformats.org/drawingml/2006/table">
            <a:tbl>
              <a:tblPr firstRow="1" bandRow="1">
                <a:tableStyleId>{5C22544A-7EE6-4342-B048-85BDC9FD1C3A}</a:tableStyleId>
              </a:tblPr>
              <a:tblGrid>
                <a:gridCol w="994229">
                  <a:extLst>
                    <a:ext uri="{9D8B030D-6E8A-4147-A177-3AD203B41FA5}">
                      <a16:colId xmlns:a16="http://schemas.microsoft.com/office/drawing/2014/main" val="4007184468"/>
                    </a:ext>
                  </a:extLst>
                </a:gridCol>
                <a:gridCol w="624114">
                  <a:extLst>
                    <a:ext uri="{9D8B030D-6E8A-4147-A177-3AD203B41FA5}">
                      <a16:colId xmlns:a16="http://schemas.microsoft.com/office/drawing/2014/main" val="813054496"/>
                    </a:ext>
                  </a:extLst>
                </a:gridCol>
                <a:gridCol w="847688">
                  <a:extLst>
                    <a:ext uri="{9D8B030D-6E8A-4147-A177-3AD203B41FA5}">
                      <a16:colId xmlns:a16="http://schemas.microsoft.com/office/drawing/2014/main" val="1851462509"/>
                    </a:ext>
                  </a:extLst>
                </a:gridCol>
                <a:gridCol w="561896">
                  <a:extLst>
                    <a:ext uri="{9D8B030D-6E8A-4147-A177-3AD203B41FA5}">
                      <a16:colId xmlns:a16="http://schemas.microsoft.com/office/drawing/2014/main" val="2928710754"/>
                    </a:ext>
                  </a:extLst>
                </a:gridCol>
                <a:gridCol w="712605">
                  <a:extLst>
                    <a:ext uri="{9D8B030D-6E8A-4147-A177-3AD203B41FA5}">
                      <a16:colId xmlns:a16="http://schemas.microsoft.com/office/drawing/2014/main" val="652082743"/>
                    </a:ext>
                  </a:extLst>
                </a:gridCol>
                <a:gridCol w="791615">
                  <a:extLst>
                    <a:ext uri="{9D8B030D-6E8A-4147-A177-3AD203B41FA5}">
                      <a16:colId xmlns:a16="http://schemas.microsoft.com/office/drawing/2014/main" val="830677967"/>
                    </a:ext>
                  </a:extLst>
                </a:gridCol>
                <a:gridCol w="451222">
                  <a:extLst>
                    <a:ext uri="{9D8B030D-6E8A-4147-A177-3AD203B41FA5}">
                      <a16:colId xmlns:a16="http://schemas.microsoft.com/office/drawing/2014/main" val="2615668673"/>
                    </a:ext>
                  </a:extLst>
                </a:gridCol>
              </a:tblGrid>
              <a:tr h="392516">
                <a:tc>
                  <a:txBody>
                    <a:bodyPr/>
                    <a:lstStyle/>
                    <a:p>
                      <a:pPr algn="ctr"/>
                      <a:r>
                        <a:rPr lang="en-US" altLang="zh-CN" sz="1200" b="1" dirty="0">
                          <a:solidFill>
                            <a:schemeClr val="bg1"/>
                          </a:solidFill>
                        </a:rPr>
                        <a:t>Grant</a:t>
                      </a:r>
                      <a:r>
                        <a:rPr lang="zh-CN" altLang="en-US" sz="1200" b="1" dirty="0">
                          <a:solidFill>
                            <a:schemeClr val="bg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err="1">
                          <a:solidFill>
                            <a:schemeClr val="bg1"/>
                          </a:solidFill>
                        </a:rPr>
                        <a:t>txn_id</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err="1">
                          <a:solidFill>
                            <a:schemeClr val="bg1"/>
                          </a:solidFill>
                        </a:rPr>
                        <a:t>txn_hash</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Time</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Token</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Amount</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extLst>
                  <a:ext uri="{0D108BD9-81ED-4DB2-BD59-A6C34878D82A}">
                    <a16:rowId xmlns:a16="http://schemas.microsoft.com/office/drawing/2014/main" val="2768777268"/>
                  </a:ext>
                </a:extLst>
              </a:tr>
              <a:tr h="392516">
                <a:tc>
                  <a:txBody>
                    <a:bodyPr/>
                    <a:lstStyle/>
                    <a:p>
                      <a:pPr algn="ctr"/>
                      <a:r>
                        <a:rPr lang="en-US" altLang="zh-CN" sz="1200" b="1" dirty="0">
                          <a:solidFill>
                            <a:schemeClr val="bg1"/>
                          </a:solidFill>
                        </a:rPr>
                        <a:t>Address 1</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436508"/>
                  </a:ext>
                </a:extLst>
              </a:tr>
              <a:tr h="392516">
                <a:tc>
                  <a:txBody>
                    <a:bodyPr/>
                    <a:lstStyle/>
                    <a:p>
                      <a:pPr algn="ctr"/>
                      <a:r>
                        <a:rPr lang="en-US" altLang="zh-CN" sz="1400" b="1" dirty="0">
                          <a:solidFill>
                            <a:schemeClr val="bg1"/>
                          </a:solidFill>
                        </a:rPr>
                        <a:t>Address 2</a:t>
                      </a:r>
                      <a:endParaRPr lang="zh-CN"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rowSpan="4" gridSpan="6">
                  <a:txBody>
                    <a:bodyPr/>
                    <a:lstStyle/>
                    <a:p>
                      <a:pPr algn="l">
                        <a:lnSpc>
                          <a:spcPct val="150000"/>
                        </a:lnSpc>
                      </a:pPr>
                      <a:r>
                        <a:rPr lang="en-US" altLang="zh-CN" sz="1400" kern="1200" dirty="0">
                          <a:solidFill>
                            <a:srgbClr val="4B5563"/>
                          </a:solidFill>
                          <a:latin typeface="Franklin Gothic Medium" panose="020B0603020102020204" pitchFamily="34" charset="0"/>
                          <a:ea typeface="+mn-ea"/>
                          <a:cs typeface="+mn-cs"/>
                        </a:rPr>
                        <a:t>Table has the detailed contribution info with respect to a grant, such as the contributor address, </a:t>
                      </a:r>
                      <a:r>
                        <a:rPr lang="en-US" altLang="zh-CN" sz="1400" kern="1200" dirty="0" err="1">
                          <a:solidFill>
                            <a:srgbClr val="4B5563"/>
                          </a:solidFill>
                          <a:latin typeface="Franklin Gothic Medium" panose="020B0603020102020204" pitchFamily="34" charset="0"/>
                          <a:ea typeface="+mn-ea"/>
                          <a:cs typeface="+mn-cs"/>
                        </a:rPr>
                        <a:t>txn</a:t>
                      </a:r>
                      <a:r>
                        <a:rPr lang="en-US" altLang="zh-CN" sz="1400" kern="1200" dirty="0">
                          <a:solidFill>
                            <a:srgbClr val="4B5563"/>
                          </a:solidFill>
                          <a:latin typeface="Franklin Gothic Medium" panose="020B0603020102020204" pitchFamily="34" charset="0"/>
                          <a:ea typeface="+mn-ea"/>
                          <a:cs typeface="+mn-cs"/>
                        </a:rPr>
                        <a:t> ID and </a:t>
                      </a:r>
                      <a:r>
                        <a:rPr lang="en-US" altLang="zh-CN" sz="1400" kern="1200" dirty="0" err="1">
                          <a:solidFill>
                            <a:srgbClr val="4B5563"/>
                          </a:solidFill>
                          <a:latin typeface="Franklin Gothic Medium" panose="020B0603020102020204" pitchFamily="34" charset="0"/>
                          <a:ea typeface="+mn-ea"/>
                          <a:cs typeface="+mn-cs"/>
                        </a:rPr>
                        <a:t>txn</a:t>
                      </a:r>
                      <a:r>
                        <a:rPr lang="en-US" altLang="zh-CN" sz="1400" kern="1200" dirty="0">
                          <a:solidFill>
                            <a:srgbClr val="4B5563"/>
                          </a:solidFill>
                          <a:latin typeface="Franklin Gothic Medium" panose="020B0603020102020204" pitchFamily="34" charset="0"/>
                          <a:ea typeface="+mn-ea"/>
                          <a:cs typeface="+mn-cs"/>
                        </a:rPr>
                        <a:t> hash,</a:t>
                      </a:r>
                      <a:r>
                        <a:rPr lang="zh-CN" altLang="en-US" sz="1400" kern="1200" dirty="0">
                          <a:solidFill>
                            <a:srgbClr val="4B5563"/>
                          </a:solidFill>
                          <a:latin typeface="Franklin Gothic Medium" panose="020B0603020102020204" pitchFamily="34" charset="0"/>
                          <a:ea typeface="+mn-ea"/>
                          <a:cs typeface="+mn-cs"/>
                        </a:rPr>
                        <a:t> </a:t>
                      </a:r>
                      <a:r>
                        <a:rPr lang="en-US" altLang="zh-CN" sz="1400" kern="1200" dirty="0">
                          <a:solidFill>
                            <a:srgbClr val="4B5563"/>
                          </a:solidFill>
                          <a:latin typeface="Franklin Gothic Medium" panose="020B0603020102020204" pitchFamily="34" charset="0"/>
                          <a:ea typeface="+mn-ea"/>
                          <a:cs typeface="+mn-cs"/>
                        </a:rPr>
                        <a:t>the time of donation and the token and amount of the donation etc. </a:t>
                      </a:r>
                      <a:endParaRPr lang="zh-CN" altLang="en-US" sz="1400" kern="1200" dirty="0">
                        <a:solidFill>
                          <a:srgbClr val="4B5563"/>
                        </a:solidFill>
                        <a:latin typeface="Franklin Gothic Medium" panose="020B060302010202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8168802"/>
                  </a:ext>
                </a:extLst>
              </a:tr>
              <a:tr h="392516">
                <a:tc>
                  <a:txBody>
                    <a:bodyPr/>
                    <a:lstStyle/>
                    <a:p>
                      <a:pPr algn="ctr"/>
                      <a:r>
                        <a:rPr lang="en-US" altLang="zh-CN" sz="1400" b="1" dirty="0">
                          <a:solidFill>
                            <a:schemeClr val="bg1"/>
                          </a:solidFill>
                        </a:rPr>
                        <a:t>Address 3</a:t>
                      </a:r>
                      <a:endParaRPr lang="zh-CN"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1823"/>
                  </a:ext>
                </a:extLst>
              </a:tr>
              <a:tr h="392516">
                <a:tc>
                  <a:txBody>
                    <a:bodyPr/>
                    <a:lstStyle/>
                    <a:p>
                      <a:pPr algn="ctr"/>
                      <a:r>
                        <a:rPr lang="en-US" altLang="zh-CN" sz="1200" b="1" dirty="0">
                          <a:solidFill>
                            <a:schemeClr val="bg1"/>
                          </a:solidFill>
                        </a:rPr>
                        <a:t>……</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8363398"/>
                  </a:ext>
                </a:extLst>
              </a:tr>
              <a:tr h="392516">
                <a:tc>
                  <a:txBody>
                    <a:bodyPr/>
                    <a:lstStyle/>
                    <a:p>
                      <a:pPr algn="ctr"/>
                      <a:r>
                        <a:rPr lang="en-US" altLang="zh-CN" sz="1200" b="1" dirty="0">
                          <a:solidFill>
                            <a:schemeClr val="bg1"/>
                          </a:solidFill>
                        </a:rPr>
                        <a:t>Address m</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228033"/>
                  </a:ext>
                </a:extLst>
              </a:tr>
            </a:tbl>
          </a:graphicData>
        </a:graphic>
      </p:graphicFrame>
      <p:sp>
        <p:nvSpPr>
          <p:cNvPr id="14" name="文本框 13">
            <a:extLst>
              <a:ext uri="{FF2B5EF4-FFF2-40B4-BE49-F238E27FC236}">
                <a16:creationId xmlns:a16="http://schemas.microsoft.com/office/drawing/2014/main" id="{08198C1D-254E-F25B-F3DA-E4B3B739AB55}"/>
              </a:ext>
            </a:extLst>
          </p:cNvPr>
          <p:cNvSpPr txBox="1"/>
          <p:nvPr/>
        </p:nvSpPr>
        <p:spPr>
          <a:xfrm>
            <a:off x="451769" y="2330943"/>
            <a:ext cx="5417442" cy="369332"/>
          </a:xfrm>
          <a:prstGeom prst="rect">
            <a:avLst/>
          </a:prstGeom>
          <a:noFill/>
        </p:spPr>
        <p:txBody>
          <a:bodyPr wrap="square">
            <a:spAutoFit/>
          </a:bodyPr>
          <a:lstStyle/>
          <a:p>
            <a:r>
              <a:rPr lang="en-US" altLang="zh-CN" dirty="0">
                <a:solidFill>
                  <a:srgbClr val="4B5563"/>
                </a:solidFill>
                <a:latin typeface="Franklin Gothic Medium" panose="020B0603020102020204" pitchFamily="34" charset="0"/>
                <a:sym typeface="+mn-lt"/>
              </a:rPr>
              <a:t>Table containing detailed contribution Information</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78786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0">
            <a:extLst>
              <a:ext uri="{FF2B5EF4-FFF2-40B4-BE49-F238E27FC236}">
                <a16:creationId xmlns:a16="http://schemas.microsoft.com/office/drawing/2014/main" id="{BA63AA8E-C1A8-64D0-6CC1-BF9930BFC097}"/>
              </a:ext>
            </a:extLst>
          </p:cNvPr>
          <p:cNvSpPr/>
          <p:nvPr/>
        </p:nvSpPr>
        <p:spPr>
          <a:xfrm>
            <a:off x="211756" y="1147758"/>
            <a:ext cx="11675444" cy="571024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24" name="文本框 23">
            <a:extLst>
              <a:ext uri="{FF2B5EF4-FFF2-40B4-BE49-F238E27FC236}">
                <a16:creationId xmlns:a16="http://schemas.microsoft.com/office/drawing/2014/main" id="{47720120-0F91-4E89-BA53-0222B3D75391}"/>
              </a:ext>
            </a:extLst>
          </p:cNvPr>
          <p:cNvSpPr txBox="1"/>
          <p:nvPr/>
        </p:nvSpPr>
        <p:spPr>
          <a:xfrm>
            <a:off x="2164615" y="1138067"/>
            <a:ext cx="9815629" cy="458908"/>
          </a:xfrm>
          <a:prstGeom prst="rect">
            <a:avLst/>
          </a:prstGeom>
          <a:noFill/>
        </p:spPr>
        <p:txBody>
          <a:bodyPr wrap="square">
            <a:spAutoFit/>
          </a:bodyPr>
          <a:lstStyle/>
          <a:p>
            <a:pPr>
              <a:lnSpc>
                <a:spcPct val="150000"/>
              </a:lnSpc>
            </a:pPr>
            <a:r>
              <a:rPr lang="en-US" altLang="zh-CN" b="1" dirty="0">
                <a:solidFill>
                  <a:srgbClr val="3A91CE"/>
                </a:solidFill>
                <a:latin typeface="微软雅黑" panose="020B0503020204020204" pitchFamily="34" charset="-122"/>
                <a:ea typeface="微软雅黑" panose="020B0503020204020204" pitchFamily="34" charset="-122"/>
                <a:cs typeface="+mn-ea"/>
              </a:rPr>
              <a:t>We encode our plain English assumptions as filtering variables</a:t>
            </a: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Indicators( Or Variables) and Scores </a:t>
            </a:r>
            <a:endParaRPr lang="zh-CN" altLang="en-US" sz="3200" b="1" dirty="0">
              <a:solidFill>
                <a:srgbClr val="0070C0"/>
              </a:solidFill>
              <a:effectLst/>
              <a:cs typeface="+mn-ea"/>
              <a:sym typeface="+mn-lt"/>
            </a:endParaRPr>
          </a:p>
        </p:txBody>
      </p:sp>
      <p:grpSp>
        <p:nvGrpSpPr>
          <p:cNvPr id="2" name="组合 1">
            <a:extLst>
              <a:ext uri="{FF2B5EF4-FFF2-40B4-BE49-F238E27FC236}">
                <a16:creationId xmlns:a16="http://schemas.microsoft.com/office/drawing/2014/main" id="{2E51B2F0-241F-9F24-67B1-8352BD12C444}"/>
              </a:ext>
            </a:extLst>
          </p:cNvPr>
          <p:cNvGrpSpPr/>
          <p:nvPr/>
        </p:nvGrpSpPr>
        <p:grpSpPr>
          <a:xfrm>
            <a:off x="653997" y="1676733"/>
            <a:ext cx="11023638" cy="2679017"/>
            <a:chOff x="507962" y="2005304"/>
            <a:chExt cx="11023638" cy="2679017"/>
          </a:xfrm>
        </p:grpSpPr>
        <p:sp>
          <p:nvSpPr>
            <p:cNvPr id="3" name="矩形 2">
              <a:extLst>
                <a:ext uri="{FF2B5EF4-FFF2-40B4-BE49-F238E27FC236}">
                  <a16:creationId xmlns:a16="http://schemas.microsoft.com/office/drawing/2014/main" id="{BEBD07CF-C41C-1362-1314-F28C36D4B78D}"/>
                </a:ext>
              </a:extLst>
            </p:cNvPr>
            <p:cNvSpPr/>
            <p:nvPr/>
          </p:nvSpPr>
          <p:spPr>
            <a:xfrm>
              <a:off x="535901" y="3752972"/>
              <a:ext cx="3404323" cy="864633"/>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01DF47C-192F-2F0A-EA55-296632FBC0E6}"/>
                </a:ext>
              </a:extLst>
            </p:cNvPr>
            <p:cNvSpPr/>
            <p:nvPr/>
          </p:nvSpPr>
          <p:spPr>
            <a:xfrm>
              <a:off x="562417" y="3955998"/>
              <a:ext cx="1717937" cy="668097"/>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Grant</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Network</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Amount</a:t>
              </a:r>
            </a:p>
          </p:txBody>
        </p:sp>
        <p:sp>
          <p:nvSpPr>
            <p:cNvPr id="5" name="矩形 4">
              <a:extLst>
                <a:ext uri="{FF2B5EF4-FFF2-40B4-BE49-F238E27FC236}">
                  <a16:creationId xmlns:a16="http://schemas.microsoft.com/office/drawing/2014/main" id="{4C1624BE-288B-C345-DAC5-5C4DAB79AA5D}"/>
                </a:ext>
              </a:extLst>
            </p:cNvPr>
            <p:cNvSpPr/>
            <p:nvPr/>
          </p:nvSpPr>
          <p:spPr>
            <a:xfrm>
              <a:off x="2095988" y="3949787"/>
              <a:ext cx="1314583" cy="734534"/>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C</a:t>
              </a: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hain</a:t>
              </a:r>
            </a:p>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 To</a:t>
              </a: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ken</a:t>
              </a:r>
            </a:p>
          </p:txBody>
        </p:sp>
        <p:sp>
          <p:nvSpPr>
            <p:cNvPr id="6" name="矩形 5">
              <a:extLst>
                <a:ext uri="{FF2B5EF4-FFF2-40B4-BE49-F238E27FC236}">
                  <a16:creationId xmlns:a16="http://schemas.microsoft.com/office/drawing/2014/main" id="{ED2E43F2-4C67-E89B-AE3D-93096682DC31}"/>
                </a:ext>
              </a:extLst>
            </p:cNvPr>
            <p:cNvSpPr/>
            <p:nvPr/>
          </p:nvSpPr>
          <p:spPr>
            <a:xfrm>
              <a:off x="507962" y="3707528"/>
              <a:ext cx="3031824" cy="340175"/>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Grouping Criteria 1</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b="1"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A10D44C-DDAB-EE78-951E-78864807B82E}"/>
                </a:ext>
              </a:extLst>
            </p:cNvPr>
            <p:cNvSpPr/>
            <p:nvPr/>
          </p:nvSpPr>
          <p:spPr>
            <a:xfrm>
              <a:off x="9892339" y="2005304"/>
              <a:ext cx="1639261" cy="2528423"/>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Var1</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Amount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92C9BADF-4FE8-6B55-177D-D7DCD7AAFEBD}"/>
                </a:ext>
              </a:extLst>
            </p:cNvPr>
            <p:cNvSpPr/>
            <p:nvPr/>
          </p:nvSpPr>
          <p:spPr>
            <a:xfrm>
              <a:off x="510948" y="2005305"/>
              <a:ext cx="3373029" cy="72565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Var3</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Group1Proportion</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NumOfAddresses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Group1 divided by the total number of addresses in the grant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95443AEF-FA10-471D-4884-599A11FF7CCF}"/>
                </a:ext>
              </a:extLst>
            </p:cNvPr>
            <p:cNvSpPr/>
            <p:nvPr/>
          </p:nvSpPr>
          <p:spPr>
            <a:xfrm>
              <a:off x="4174599" y="2005305"/>
              <a:ext cx="2444606" cy="784555"/>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Var6</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Q3TimeDifferences</a:t>
              </a:r>
            </a:p>
            <a:p>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(Q3) of the time differences between successive donations</a:t>
              </a:r>
            </a:p>
          </p:txBody>
        </p:sp>
        <p:sp>
          <p:nvSpPr>
            <p:cNvPr id="12" name="矩形: 圆角 11">
              <a:extLst>
                <a:ext uri="{FF2B5EF4-FFF2-40B4-BE49-F238E27FC236}">
                  <a16:creationId xmlns:a16="http://schemas.microsoft.com/office/drawing/2014/main" id="{F3007722-9CA9-46FF-712A-ED0A56FE1605}"/>
                </a:ext>
              </a:extLst>
            </p:cNvPr>
            <p:cNvSpPr/>
            <p:nvPr/>
          </p:nvSpPr>
          <p:spPr>
            <a:xfrm>
              <a:off x="6809394" y="2005305"/>
              <a:ext cx="2794968" cy="80756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Var7</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err="1">
                  <a:solidFill>
                    <a:schemeClr val="bg2">
                      <a:lumMod val="25000"/>
                    </a:schemeClr>
                  </a:solidFill>
                  <a:latin typeface="微软雅黑" panose="020B0503020204020204" pitchFamily="34" charset="-122"/>
                  <a:ea typeface="微软雅黑" panose="020B0503020204020204" pitchFamily="34" charset="-122"/>
                </a:rPr>
                <a:t>CVTimeDifferences</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1200" b="0" i="0" dirty="0">
                  <a:solidFill>
                    <a:srgbClr val="4D5156"/>
                  </a:solidFill>
                  <a:effectLst/>
                  <a:latin typeface="arial" panose="020B0604020202020204" pitchFamily="34" charset="0"/>
                </a:rPr>
                <a:t>The coefficient of variation of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time differences between successive donations</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39F42A8-7ADE-0FB8-92EA-D40FE0506C7F}"/>
                </a:ext>
              </a:extLst>
            </p:cNvPr>
            <p:cNvSpPr/>
            <p:nvPr/>
          </p:nvSpPr>
          <p:spPr>
            <a:xfrm>
              <a:off x="4174598" y="3760781"/>
              <a:ext cx="5429763" cy="875096"/>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9A3566F-1E42-AA4B-E83E-CC3DDB38A4DB}"/>
                </a:ext>
              </a:extLst>
            </p:cNvPr>
            <p:cNvSpPr/>
            <p:nvPr/>
          </p:nvSpPr>
          <p:spPr>
            <a:xfrm>
              <a:off x="4397443" y="4056688"/>
              <a:ext cx="5206918" cy="455560"/>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 grouping criteria as of grouping 1 </a:t>
              </a:r>
            </a:p>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Time differences between two successive donations are &lt;=30mins</a:t>
              </a:r>
              <a:endParaRPr lang="en-US" altLang="zh-CN" sz="1200"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E30DF7F-69F2-F6CD-76DD-3AE582F73439}"/>
                </a:ext>
              </a:extLst>
            </p:cNvPr>
            <p:cNvSpPr/>
            <p:nvPr/>
          </p:nvSpPr>
          <p:spPr>
            <a:xfrm>
              <a:off x="4146659" y="3770786"/>
              <a:ext cx="3031824" cy="340175"/>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Grouping Criteria 2</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b="1"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21106654-CA66-99A8-507E-DF278E581E09}"/>
                </a:ext>
              </a:extLst>
            </p:cNvPr>
            <p:cNvSpPr/>
            <p:nvPr/>
          </p:nvSpPr>
          <p:spPr>
            <a:xfrm>
              <a:off x="532388" y="2952307"/>
              <a:ext cx="3373029" cy="618694"/>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Var2</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#ContributionsGroup1</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NumOfContributions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Group1</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矩形: 圆角 17">
              <a:extLst>
                <a:ext uri="{FF2B5EF4-FFF2-40B4-BE49-F238E27FC236}">
                  <a16:creationId xmlns:a16="http://schemas.microsoft.com/office/drawing/2014/main" id="{665B334A-1504-2A6B-52C2-8B816335C3BA}"/>
                </a:ext>
              </a:extLst>
            </p:cNvPr>
            <p:cNvSpPr/>
            <p:nvPr/>
          </p:nvSpPr>
          <p:spPr>
            <a:xfrm>
              <a:off x="6809393" y="2952307"/>
              <a:ext cx="2794968" cy="725655"/>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Var4</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#ContributionsGroup2</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NumOfContributions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Group2</a:t>
              </a:r>
            </a:p>
            <a:p>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666AFA13-9489-F39B-AD8C-552561C85E03}"/>
                </a:ext>
              </a:extLst>
            </p:cNvPr>
            <p:cNvSpPr/>
            <p:nvPr/>
          </p:nvSpPr>
          <p:spPr>
            <a:xfrm>
              <a:off x="4174598" y="2956107"/>
              <a:ext cx="2444606" cy="72565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Var5</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Group2Proportion</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NumOfAddresses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Group2 divided by the total number of addresses in the grant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9B864FC4-FCB6-B25D-45A7-900BAC049B12}"/>
              </a:ext>
            </a:extLst>
          </p:cNvPr>
          <p:cNvSpPr/>
          <p:nvPr/>
        </p:nvSpPr>
        <p:spPr>
          <a:xfrm>
            <a:off x="1926023" y="6288188"/>
            <a:ext cx="3640052" cy="502451"/>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chemeClr val="bg2">
                    <a:lumMod val="25000"/>
                  </a:schemeClr>
                </a:solidFill>
                <a:latin typeface="微软雅黑" panose="020B0503020204020204" pitchFamily="34" charset="-122"/>
                <a:ea typeface="微软雅黑" panose="020B0503020204020204" pitchFamily="34" charset="-122"/>
              </a:rPr>
              <a:t>&lt; 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5</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&gt;1U and &lt;=1.1U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&gt;1.1U and &lt;=1.3U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&gt;1.3U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AB71695-F97E-85C6-A977-74D0431CC8BA}"/>
              </a:ext>
            </a:extLst>
          </p:cNvPr>
          <p:cNvSpPr txBox="1"/>
          <p:nvPr/>
        </p:nvSpPr>
        <p:spPr>
          <a:xfrm>
            <a:off x="291612" y="4341571"/>
            <a:ext cx="4163774" cy="382669"/>
          </a:xfrm>
          <a:prstGeom prst="rect">
            <a:avLst/>
          </a:prstGeom>
          <a:noFill/>
        </p:spPr>
        <p:txBody>
          <a:bodyPr wrap="square">
            <a:spAutoFit/>
          </a:bodyPr>
          <a:lstStyle/>
          <a:p>
            <a:pPr>
              <a:lnSpc>
                <a:spcPct val="150000"/>
              </a:lnSpc>
            </a:pPr>
            <a:r>
              <a:rPr lang="en-US" altLang="zh-CN" sz="1400" b="1" dirty="0">
                <a:solidFill>
                  <a:srgbClr val="3A91CE"/>
                </a:solidFill>
                <a:latin typeface="微软雅黑" panose="020B0503020204020204" pitchFamily="34" charset="-122"/>
                <a:ea typeface="微软雅黑" panose="020B0503020204020204" pitchFamily="34" charset="-122"/>
                <a:cs typeface="+mn-ea"/>
              </a:rPr>
              <a:t>Var as Risk Score</a:t>
            </a:r>
            <a:endParaRPr lang="zh-CN" altLang="en-US" sz="1400" b="1" dirty="0">
              <a:solidFill>
                <a:srgbClr val="3A91CE"/>
              </a:solidFill>
              <a:latin typeface="微软雅黑" panose="020B0503020204020204" pitchFamily="34" charset="-122"/>
              <a:ea typeface="微软雅黑" panose="020B0503020204020204" pitchFamily="34" charset="-122"/>
              <a:cs typeface="+mn-ea"/>
            </a:endParaRPr>
          </a:p>
        </p:txBody>
      </p:sp>
      <p:sp>
        <p:nvSpPr>
          <p:cNvPr id="23" name="矩形 22">
            <a:extLst>
              <a:ext uri="{FF2B5EF4-FFF2-40B4-BE49-F238E27FC236}">
                <a16:creationId xmlns:a16="http://schemas.microsoft.com/office/drawing/2014/main" id="{E5110F98-F308-A085-8CB5-3FF15E45E5CD}"/>
              </a:ext>
            </a:extLst>
          </p:cNvPr>
          <p:cNvSpPr/>
          <p:nvPr/>
        </p:nvSpPr>
        <p:spPr>
          <a:xfrm>
            <a:off x="728862" y="4706206"/>
            <a:ext cx="631647" cy="115561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Var2</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Var3</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Var4</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Var5</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Var6</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Var7</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E460CB1-5026-78F2-4E5F-9F1290CAD96D}"/>
              </a:ext>
            </a:extLst>
          </p:cNvPr>
          <p:cNvSpPr txBox="1"/>
          <p:nvPr/>
        </p:nvSpPr>
        <p:spPr>
          <a:xfrm>
            <a:off x="305976" y="6328588"/>
            <a:ext cx="1477418" cy="276999"/>
          </a:xfrm>
          <a:prstGeom prst="rect">
            <a:avLst/>
          </a:prstGeom>
          <a:noFill/>
        </p:spPr>
        <p:txBody>
          <a:bodyPr wrap="square">
            <a:spAutoFit/>
          </a:bodyPr>
          <a:lstStyle/>
          <a:p>
            <a:r>
              <a:rPr lang="en-US" altLang="zh-CN" sz="1200" b="1" dirty="0">
                <a:solidFill>
                  <a:schemeClr val="tx2">
                    <a:lumMod val="75000"/>
                  </a:schemeClr>
                </a:solidFill>
                <a:latin typeface="微软雅黑" panose="020B0503020204020204" pitchFamily="34" charset="-122"/>
                <a:ea typeface="微软雅黑" panose="020B0503020204020204" pitchFamily="34" charset="-122"/>
              </a:rPr>
              <a:t>Var1</a:t>
            </a:r>
            <a:r>
              <a:rPr lang="zh-CN" altLang="en-US" sz="1200" b="1" dirty="0">
                <a:solidFill>
                  <a:schemeClr val="tx2">
                    <a:lumMod val="75000"/>
                  </a:schemeClr>
                </a:solidFill>
                <a:latin typeface="微软雅黑" panose="020B0503020204020204" pitchFamily="34" charset="-122"/>
                <a:ea typeface="微软雅黑" panose="020B0503020204020204" pitchFamily="34" charset="-122"/>
              </a:rPr>
              <a:t>（</a:t>
            </a:r>
            <a:r>
              <a:rPr lang="en-US" altLang="zh-CN" sz="1200" b="1" dirty="0">
                <a:solidFill>
                  <a:schemeClr val="tx2">
                    <a:lumMod val="75000"/>
                  </a:schemeClr>
                </a:solidFill>
                <a:latin typeface="微软雅黑" panose="020B0503020204020204" pitchFamily="34" charset="-122"/>
                <a:ea typeface="微软雅黑" panose="020B0503020204020204" pitchFamily="34" charset="-122"/>
              </a:rPr>
              <a:t>Amount</a:t>
            </a:r>
            <a:r>
              <a:rPr lang="zh-CN" altLang="en-US" sz="1200" b="1" dirty="0">
                <a:solidFill>
                  <a:schemeClr val="tx2">
                    <a:lumMod val="75000"/>
                  </a:schemeClr>
                </a:solidFill>
                <a:latin typeface="微软雅黑" panose="020B0503020204020204" pitchFamily="34" charset="-122"/>
                <a:ea typeface="微软雅黑" panose="020B0503020204020204" pitchFamily="34" charset="-122"/>
              </a:rPr>
              <a:t>）：</a:t>
            </a:r>
            <a:endParaRPr lang="en-US" altLang="zh-CN" sz="1200" b="1"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E5D7CC2F-9112-0270-3DBA-33162AC59A2F}"/>
              </a:ext>
            </a:extLst>
          </p:cNvPr>
          <p:cNvGrpSpPr/>
          <p:nvPr/>
        </p:nvGrpSpPr>
        <p:grpSpPr>
          <a:xfrm>
            <a:off x="1567420" y="4552248"/>
            <a:ext cx="3924034" cy="1745849"/>
            <a:chOff x="7726263" y="1106124"/>
            <a:chExt cx="3924034" cy="1745849"/>
          </a:xfrm>
        </p:grpSpPr>
        <p:cxnSp>
          <p:nvCxnSpPr>
            <p:cNvPr id="28" name="直接连接符 27">
              <a:extLst>
                <a:ext uri="{FF2B5EF4-FFF2-40B4-BE49-F238E27FC236}">
                  <a16:creationId xmlns:a16="http://schemas.microsoft.com/office/drawing/2014/main" id="{A662D4AE-BE0C-C94C-51AD-B46027C1B8AF}"/>
                </a:ext>
              </a:extLst>
            </p:cNvPr>
            <p:cNvCxnSpPr>
              <a:stCxn id="34" idx="3"/>
              <a:endCxn id="35" idx="1"/>
            </p:cNvCxnSpPr>
            <p:nvPr/>
          </p:nvCxnSpPr>
          <p:spPr>
            <a:xfrm flipV="1">
              <a:off x="8044076" y="1925864"/>
              <a:ext cx="3288408" cy="30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0BF5AFB8-2C60-2EF7-D04E-0994B8023FF9}"/>
                </a:ext>
              </a:extLst>
            </p:cNvPr>
            <p:cNvSpPr/>
            <p:nvPr/>
          </p:nvSpPr>
          <p:spPr>
            <a:xfrm>
              <a:off x="8454558" y="1768212"/>
              <a:ext cx="317813" cy="312902"/>
            </a:xfrm>
            <a:prstGeom prst="rect">
              <a:avLst/>
            </a:prstGeom>
            <a:solidFill>
              <a:schemeClr val="accent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10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864F57-C0D4-E514-6811-FBCE2CD7EE96}"/>
                </a:ext>
              </a:extLst>
            </p:cNvPr>
            <p:cNvSpPr txBox="1"/>
            <p:nvPr/>
          </p:nvSpPr>
          <p:spPr>
            <a:xfrm>
              <a:off x="9004952" y="1106124"/>
              <a:ext cx="1366655" cy="307777"/>
            </a:xfrm>
            <a:prstGeom prst="rect">
              <a:avLst/>
            </a:prstGeom>
            <a:noFill/>
          </p:spPr>
          <p:txBody>
            <a:bodyPr wrap="square">
              <a:spAutoFit/>
            </a:bodyPr>
            <a:lstStyle/>
            <a:p>
              <a:pPr algn="ctr"/>
              <a:r>
                <a:rPr lang="en-US" altLang="zh-CN" sz="1400" b="1" dirty="0">
                  <a:latin typeface="微软雅黑" panose="020B0503020204020204" pitchFamily="34" charset="-122"/>
                  <a:ea typeface="微软雅黑" panose="020B0503020204020204" pitchFamily="34" charset="-122"/>
                </a:rPr>
                <a:t>Percentile</a:t>
              </a:r>
              <a:endParaRPr lang="zh-CN" altLang="en-US" sz="1400" b="1" dirty="0">
                <a:effectLst/>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7EACDC22-7FE9-CE9D-825F-8A191C95A151}"/>
                </a:ext>
              </a:extLst>
            </p:cNvPr>
            <p:cNvSpPr/>
            <p:nvPr/>
          </p:nvSpPr>
          <p:spPr>
            <a:xfrm>
              <a:off x="9182853" y="1777407"/>
              <a:ext cx="317813" cy="307394"/>
            </a:xfrm>
            <a:prstGeom prst="rect">
              <a:avLst/>
            </a:prstGeom>
            <a:solidFill>
              <a:srgbClr val="EAB2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30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3E997ADF-AD62-BE93-C751-25E9A03C5A92}"/>
                </a:ext>
              </a:extLst>
            </p:cNvPr>
            <p:cNvSpPr/>
            <p:nvPr/>
          </p:nvSpPr>
          <p:spPr>
            <a:xfrm>
              <a:off x="9904892" y="1775238"/>
              <a:ext cx="317813" cy="307394"/>
            </a:xfrm>
            <a:prstGeom prst="rect">
              <a:avLst/>
            </a:prstGeom>
            <a:solidFill>
              <a:srgbClr val="DFDA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50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2AC29B4-953E-FA21-E902-56219EBA97CD}"/>
                </a:ext>
              </a:extLst>
            </p:cNvPr>
            <p:cNvSpPr/>
            <p:nvPr/>
          </p:nvSpPr>
          <p:spPr>
            <a:xfrm>
              <a:off x="10618688" y="1775238"/>
              <a:ext cx="317813" cy="307394"/>
            </a:xfrm>
            <a:prstGeom prst="rect">
              <a:avLst/>
            </a:prstGeom>
            <a:solidFill>
              <a:schemeClr val="accent6">
                <a:lumMod val="40000"/>
                <a:lumOff val="6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75</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42AB25AD-F487-86A2-9508-4B9990AC8C12}"/>
                </a:ext>
              </a:extLst>
            </p:cNvPr>
            <p:cNvSpPr/>
            <p:nvPr/>
          </p:nvSpPr>
          <p:spPr>
            <a:xfrm>
              <a:off x="7726263" y="1775238"/>
              <a:ext cx="317813" cy="307394"/>
            </a:xfrm>
            <a:prstGeom prst="rect">
              <a:avLst/>
            </a:prstGeom>
            <a:solidFill>
              <a:srgbClr val="C000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effectLst/>
                  <a:latin typeface="微软雅黑" panose="020B0503020204020204" pitchFamily="34" charset="-122"/>
                  <a:ea typeface="微软雅黑" panose="020B0503020204020204" pitchFamily="34" charset="-122"/>
                </a:rPr>
                <a:t>0</a:t>
              </a:r>
              <a:endParaRPr lang="zh-CN" altLang="en-US" sz="1100" b="1" dirty="0">
                <a:solidFill>
                  <a:schemeClr val="bg1"/>
                </a:solidFill>
                <a:effectLst/>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3FAC6A2C-E601-CA4B-68E8-8A44B97CE3AC}"/>
                </a:ext>
              </a:extLst>
            </p:cNvPr>
            <p:cNvSpPr/>
            <p:nvPr/>
          </p:nvSpPr>
          <p:spPr>
            <a:xfrm>
              <a:off x="11332484" y="1773773"/>
              <a:ext cx="317813" cy="304181"/>
            </a:xfrm>
            <a:prstGeom prst="rect">
              <a:avLst/>
            </a:prstGeom>
            <a:solidFill>
              <a:srgbClr val="92D05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100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7090DC-3F56-2BCC-5C0D-882FA1DA738D}"/>
                </a:ext>
              </a:extLst>
            </p:cNvPr>
            <p:cNvSpPr txBox="1"/>
            <p:nvPr/>
          </p:nvSpPr>
          <p:spPr>
            <a:xfrm>
              <a:off x="7982989" y="1945693"/>
              <a:ext cx="568710" cy="276999"/>
            </a:xfrm>
            <a:prstGeom prst="rect">
              <a:avLst/>
            </a:prstGeom>
            <a:noFill/>
          </p:spPr>
          <p:txBody>
            <a:bodyPr wrap="square">
              <a:spAutoFit/>
            </a:bodyPr>
            <a:lstStyle/>
            <a:p>
              <a:pPr algn="ctr"/>
              <a:r>
                <a:rPr lang="en-US" altLang="zh-CN" sz="1200" b="1" dirty="0">
                  <a:solidFill>
                    <a:srgbClr val="C00000"/>
                  </a:solidFill>
                  <a:latin typeface="微软雅黑" panose="020B0503020204020204" pitchFamily="34" charset="-122"/>
                  <a:ea typeface="微软雅黑" panose="020B0503020204020204" pitchFamily="34" charset="-122"/>
                </a:rPr>
                <a:t>5</a:t>
              </a:r>
              <a:r>
                <a:rPr lang="zh-CN" altLang="en-US" sz="1200" b="1" dirty="0">
                  <a:solidFill>
                    <a:srgbClr val="C00000"/>
                  </a:solidFill>
                  <a:latin typeface="微软雅黑" panose="020B0503020204020204" pitchFamily="34" charset="-122"/>
                  <a:ea typeface="微软雅黑" panose="020B0503020204020204" pitchFamily="34" charset="-122"/>
                </a:rPr>
                <a:t>分</a:t>
              </a:r>
              <a:endParaRPr lang="zh-CN" altLang="en-US" sz="1200" b="1" dirty="0">
                <a:solidFill>
                  <a:srgbClr val="C00000"/>
                </a:solidFill>
                <a:effectLst/>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BC742DF3-4B16-A4AA-756E-B5A1717DDB46}"/>
                </a:ext>
              </a:extLst>
            </p:cNvPr>
            <p:cNvSpPr txBox="1"/>
            <p:nvPr/>
          </p:nvSpPr>
          <p:spPr>
            <a:xfrm>
              <a:off x="8686218" y="1946647"/>
              <a:ext cx="568710" cy="276999"/>
            </a:xfrm>
            <a:prstGeom prst="rect">
              <a:avLst/>
            </a:prstGeom>
            <a:noFill/>
          </p:spPr>
          <p:txBody>
            <a:bodyPr wrap="square">
              <a:spAutoFit/>
            </a:bodyPr>
            <a:lstStyle/>
            <a:p>
              <a:pPr algn="ctr"/>
              <a:r>
                <a:rPr lang="en-US" altLang="zh-CN" sz="1200" b="1" dirty="0">
                  <a:solidFill>
                    <a:srgbClr val="C55A11"/>
                  </a:solidFill>
                  <a:latin typeface="微软雅黑" panose="020B0503020204020204" pitchFamily="34" charset="-122"/>
                  <a:ea typeface="微软雅黑" panose="020B0503020204020204" pitchFamily="34" charset="-122"/>
                </a:rPr>
                <a:t>4</a:t>
              </a:r>
              <a:r>
                <a:rPr lang="zh-CN" altLang="en-US" sz="1200" b="1" dirty="0">
                  <a:solidFill>
                    <a:srgbClr val="C55A11"/>
                  </a:solidFill>
                  <a:latin typeface="微软雅黑" panose="020B0503020204020204" pitchFamily="34" charset="-122"/>
                  <a:ea typeface="微软雅黑" panose="020B0503020204020204" pitchFamily="34" charset="-122"/>
                </a:rPr>
                <a:t>分</a:t>
              </a:r>
              <a:endParaRPr lang="zh-CN" altLang="en-US" sz="1200" b="1" dirty="0">
                <a:solidFill>
                  <a:srgbClr val="C55A11"/>
                </a:solidFill>
                <a:effectLst/>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2D59B60B-C8C6-03DA-A71F-E6722B95D6E7}"/>
                </a:ext>
              </a:extLst>
            </p:cNvPr>
            <p:cNvSpPr txBox="1"/>
            <p:nvPr/>
          </p:nvSpPr>
          <p:spPr>
            <a:xfrm>
              <a:off x="9433496" y="1945693"/>
              <a:ext cx="568710" cy="276999"/>
            </a:xfrm>
            <a:prstGeom prst="rect">
              <a:avLst/>
            </a:prstGeom>
            <a:noFill/>
          </p:spPr>
          <p:txBody>
            <a:bodyPr wrap="square">
              <a:spAutoFit/>
            </a:bodyPr>
            <a:lstStyle/>
            <a:p>
              <a:pPr algn="ctr"/>
              <a:r>
                <a:rPr lang="en-US" altLang="zh-CN" sz="1200" b="1" dirty="0">
                  <a:solidFill>
                    <a:srgbClr val="EAB200"/>
                  </a:solidFill>
                  <a:latin typeface="微软雅黑" panose="020B0503020204020204" pitchFamily="34" charset="-122"/>
                  <a:ea typeface="微软雅黑" panose="020B0503020204020204" pitchFamily="34" charset="-122"/>
                </a:rPr>
                <a:t>3</a:t>
              </a:r>
              <a:r>
                <a:rPr lang="zh-CN" altLang="en-US" sz="1200" b="1" dirty="0">
                  <a:solidFill>
                    <a:srgbClr val="EAB200"/>
                  </a:solidFill>
                  <a:latin typeface="微软雅黑" panose="020B0503020204020204" pitchFamily="34" charset="-122"/>
                  <a:ea typeface="微软雅黑" panose="020B0503020204020204" pitchFamily="34" charset="-122"/>
                </a:rPr>
                <a:t>分</a:t>
              </a:r>
              <a:endParaRPr lang="zh-CN" altLang="en-US" sz="1200" b="1" dirty="0">
                <a:solidFill>
                  <a:srgbClr val="EAB200"/>
                </a:solidFill>
                <a:effectLst/>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028DE4EF-8AFA-639D-312E-6AAAA26A2588}"/>
                </a:ext>
              </a:extLst>
            </p:cNvPr>
            <p:cNvSpPr txBox="1"/>
            <p:nvPr/>
          </p:nvSpPr>
          <p:spPr>
            <a:xfrm>
              <a:off x="10122077" y="1945693"/>
              <a:ext cx="568710" cy="276999"/>
            </a:xfrm>
            <a:prstGeom prst="rect">
              <a:avLst/>
            </a:prstGeom>
            <a:noFill/>
          </p:spPr>
          <p:txBody>
            <a:bodyPr wrap="square">
              <a:spAutoFit/>
            </a:bodyPr>
            <a:lstStyle/>
            <a:p>
              <a:pPr algn="ctr"/>
              <a:r>
                <a:rPr lang="en-US" altLang="zh-CN" sz="1200" b="1" dirty="0">
                  <a:solidFill>
                    <a:srgbClr val="DFDA00"/>
                  </a:solidFill>
                  <a:latin typeface="微软雅黑" panose="020B0503020204020204" pitchFamily="34" charset="-122"/>
                  <a:ea typeface="微软雅黑" panose="020B0503020204020204" pitchFamily="34" charset="-122"/>
                </a:rPr>
                <a:t>2</a:t>
              </a:r>
              <a:r>
                <a:rPr lang="zh-CN" altLang="en-US" sz="1200" b="1" dirty="0">
                  <a:solidFill>
                    <a:srgbClr val="DFDA00"/>
                  </a:solidFill>
                  <a:latin typeface="微软雅黑" panose="020B0503020204020204" pitchFamily="34" charset="-122"/>
                  <a:ea typeface="微软雅黑" panose="020B0503020204020204" pitchFamily="34" charset="-122"/>
                </a:rPr>
                <a:t>分</a:t>
              </a:r>
              <a:endParaRPr lang="zh-CN" altLang="en-US" sz="1200" b="1" dirty="0">
                <a:solidFill>
                  <a:srgbClr val="DFDA00"/>
                </a:solidFill>
                <a:effectLst/>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6A4DD018-E4DF-D348-8F56-B5D541A02D87}"/>
                </a:ext>
              </a:extLst>
            </p:cNvPr>
            <p:cNvSpPr txBox="1"/>
            <p:nvPr/>
          </p:nvSpPr>
          <p:spPr>
            <a:xfrm>
              <a:off x="10869356" y="1926833"/>
              <a:ext cx="568710" cy="276999"/>
            </a:xfrm>
            <a:prstGeom prst="rect">
              <a:avLst/>
            </a:prstGeom>
            <a:noFill/>
          </p:spPr>
          <p:txBody>
            <a:bodyPr wrap="square">
              <a:spAutoFit/>
            </a:bodyPr>
            <a:lstStyle/>
            <a:p>
              <a:pPr algn="ctr"/>
              <a:r>
                <a:rPr lang="en-US" altLang="zh-CN" sz="1200" b="1" dirty="0">
                  <a:solidFill>
                    <a:srgbClr val="C5E0B4"/>
                  </a:solidFill>
                  <a:latin typeface="微软雅黑" panose="020B0503020204020204" pitchFamily="34" charset="-122"/>
                  <a:ea typeface="微软雅黑" panose="020B0503020204020204" pitchFamily="34" charset="-122"/>
                </a:rPr>
                <a:t>1</a:t>
              </a:r>
              <a:r>
                <a:rPr lang="zh-CN" altLang="en-US" sz="1200" b="1" dirty="0">
                  <a:solidFill>
                    <a:srgbClr val="C5E0B4"/>
                  </a:solidFill>
                  <a:latin typeface="微软雅黑" panose="020B0503020204020204" pitchFamily="34" charset="-122"/>
                  <a:ea typeface="微软雅黑" panose="020B0503020204020204" pitchFamily="34" charset="-122"/>
                </a:rPr>
                <a:t>分</a:t>
              </a:r>
              <a:endParaRPr lang="zh-CN" altLang="en-US" sz="1200" b="1" dirty="0">
                <a:solidFill>
                  <a:srgbClr val="C5E0B4"/>
                </a:solidFill>
                <a:effectLst/>
                <a:latin typeface="微软雅黑" panose="020B0503020204020204" pitchFamily="34" charset="-122"/>
                <a:ea typeface="微软雅黑" panose="020B0503020204020204" pitchFamily="34" charset="-122"/>
              </a:endParaRPr>
            </a:p>
          </p:txBody>
        </p:sp>
        <p:cxnSp>
          <p:nvCxnSpPr>
            <p:cNvPr id="41" name="直接箭头连接符 40">
              <a:extLst>
                <a:ext uri="{FF2B5EF4-FFF2-40B4-BE49-F238E27FC236}">
                  <a16:creationId xmlns:a16="http://schemas.microsoft.com/office/drawing/2014/main" id="{83F036E0-5945-A154-4C2C-5BD196344CEC}"/>
                </a:ext>
              </a:extLst>
            </p:cNvPr>
            <p:cNvCxnSpPr>
              <a:cxnSpLocks/>
              <a:stCxn id="30" idx="2"/>
              <a:endCxn id="34" idx="0"/>
            </p:cNvCxnSpPr>
            <p:nvPr/>
          </p:nvCxnSpPr>
          <p:spPr>
            <a:xfrm flipH="1">
              <a:off x="7885170" y="1413901"/>
              <a:ext cx="1803110"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B09DFFC-B9EC-F0FE-1DAA-35A65BE7AD71}"/>
                </a:ext>
              </a:extLst>
            </p:cNvPr>
            <p:cNvCxnSpPr>
              <a:cxnSpLocks/>
              <a:stCxn id="30" idx="2"/>
              <a:endCxn id="29" idx="0"/>
            </p:cNvCxnSpPr>
            <p:nvPr/>
          </p:nvCxnSpPr>
          <p:spPr>
            <a:xfrm flipH="1">
              <a:off x="8613465" y="1413901"/>
              <a:ext cx="1074815" cy="35431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1035DF-F0A9-6DCA-7F19-ABDC1DBC7EB3}"/>
                </a:ext>
              </a:extLst>
            </p:cNvPr>
            <p:cNvCxnSpPr>
              <a:cxnSpLocks/>
              <a:stCxn id="30" idx="2"/>
              <a:endCxn id="31" idx="0"/>
            </p:cNvCxnSpPr>
            <p:nvPr/>
          </p:nvCxnSpPr>
          <p:spPr>
            <a:xfrm flipH="1">
              <a:off x="9341760" y="1413901"/>
              <a:ext cx="346520" cy="3635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A235443-EC28-DE51-632F-EACC4897C266}"/>
                </a:ext>
              </a:extLst>
            </p:cNvPr>
            <p:cNvCxnSpPr>
              <a:cxnSpLocks/>
              <a:stCxn id="30" idx="2"/>
              <a:endCxn id="32" idx="0"/>
            </p:cNvCxnSpPr>
            <p:nvPr/>
          </p:nvCxnSpPr>
          <p:spPr>
            <a:xfrm>
              <a:off x="9688280" y="1413901"/>
              <a:ext cx="375519"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C4D021D-F067-E74E-024B-1C5382B6350C}"/>
                </a:ext>
              </a:extLst>
            </p:cNvPr>
            <p:cNvCxnSpPr>
              <a:cxnSpLocks/>
              <a:stCxn id="30" idx="2"/>
              <a:endCxn id="33" idx="0"/>
            </p:cNvCxnSpPr>
            <p:nvPr/>
          </p:nvCxnSpPr>
          <p:spPr>
            <a:xfrm>
              <a:off x="9688280" y="1413901"/>
              <a:ext cx="1089315"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E6D936B-5094-5943-77DC-C53AEDE598E4}"/>
                </a:ext>
              </a:extLst>
            </p:cNvPr>
            <p:cNvCxnSpPr>
              <a:cxnSpLocks/>
              <a:stCxn id="30" idx="2"/>
              <a:endCxn id="35" idx="0"/>
            </p:cNvCxnSpPr>
            <p:nvPr/>
          </p:nvCxnSpPr>
          <p:spPr>
            <a:xfrm>
              <a:off x="9688280" y="1413901"/>
              <a:ext cx="1803111" cy="35987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6228BD5-CB92-B32D-153D-C28DD7088DB8}"/>
                </a:ext>
              </a:extLst>
            </p:cNvPr>
            <p:cNvSpPr txBox="1"/>
            <p:nvPr/>
          </p:nvSpPr>
          <p:spPr>
            <a:xfrm>
              <a:off x="9225433" y="2544196"/>
              <a:ext cx="984835" cy="307777"/>
            </a:xfrm>
            <a:prstGeom prst="rect">
              <a:avLst/>
            </a:prstGeom>
            <a:noFill/>
          </p:spPr>
          <p:txBody>
            <a:bodyPr wrap="square">
              <a:spAutoFit/>
            </a:bodyPr>
            <a:lstStyle/>
            <a:p>
              <a:pPr algn="ctr"/>
              <a:r>
                <a:rPr lang="en-US" altLang="zh-CN" sz="1400" b="1" dirty="0">
                  <a:effectLst/>
                  <a:latin typeface="微软雅黑" panose="020B0503020204020204" pitchFamily="34" charset="-122"/>
                  <a:ea typeface="微软雅黑" panose="020B0503020204020204" pitchFamily="34" charset="-122"/>
                </a:rPr>
                <a:t>Score</a:t>
              </a:r>
              <a:endParaRPr lang="zh-CN" altLang="en-US" sz="1400" b="1" dirty="0">
                <a:effectLst/>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025C4A15-C001-D650-3971-EF4D5EF73E33}"/>
                </a:ext>
              </a:extLst>
            </p:cNvPr>
            <p:cNvCxnSpPr>
              <a:cxnSpLocks/>
              <a:stCxn id="47" idx="0"/>
              <a:endCxn id="34" idx="2"/>
            </p:cNvCxnSpPr>
            <p:nvPr/>
          </p:nvCxnSpPr>
          <p:spPr>
            <a:xfrm flipH="1" flipV="1">
              <a:off x="7885170" y="2082632"/>
              <a:ext cx="1832681"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0858336-8EAE-A35C-7F43-D9CBF5CB9687}"/>
                </a:ext>
              </a:extLst>
            </p:cNvPr>
            <p:cNvCxnSpPr>
              <a:cxnSpLocks/>
              <a:stCxn id="47" idx="0"/>
              <a:endCxn id="29" idx="2"/>
            </p:cNvCxnSpPr>
            <p:nvPr/>
          </p:nvCxnSpPr>
          <p:spPr>
            <a:xfrm flipH="1" flipV="1">
              <a:off x="8613465" y="2081114"/>
              <a:ext cx="1104386" cy="46308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9C36BBF5-ED0A-BCA3-8125-E5F9F0F12DAB}"/>
                </a:ext>
              </a:extLst>
            </p:cNvPr>
            <p:cNvCxnSpPr>
              <a:cxnSpLocks/>
              <a:stCxn id="47" idx="0"/>
              <a:endCxn id="31" idx="2"/>
            </p:cNvCxnSpPr>
            <p:nvPr/>
          </p:nvCxnSpPr>
          <p:spPr>
            <a:xfrm flipH="1" flipV="1">
              <a:off x="9341760" y="2084801"/>
              <a:ext cx="376091" cy="45939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65043D3-07C3-C107-DFBF-2D52030F4B70}"/>
                </a:ext>
              </a:extLst>
            </p:cNvPr>
            <p:cNvCxnSpPr>
              <a:cxnSpLocks/>
              <a:stCxn id="47" idx="0"/>
              <a:endCxn id="32" idx="2"/>
            </p:cNvCxnSpPr>
            <p:nvPr/>
          </p:nvCxnSpPr>
          <p:spPr>
            <a:xfrm flipV="1">
              <a:off x="9717851" y="2082632"/>
              <a:ext cx="345948"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20E6F29-CEBF-4C19-4AD3-BC97B8ECCB9D}"/>
                </a:ext>
              </a:extLst>
            </p:cNvPr>
            <p:cNvCxnSpPr>
              <a:cxnSpLocks/>
              <a:stCxn id="47" idx="0"/>
              <a:endCxn id="33" idx="2"/>
            </p:cNvCxnSpPr>
            <p:nvPr/>
          </p:nvCxnSpPr>
          <p:spPr>
            <a:xfrm flipV="1">
              <a:off x="9717851" y="2082632"/>
              <a:ext cx="1059744"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69111AA-14E3-7BE4-25EF-30F7C589FC6C}"/>
                </a:ext>
              </a:extLst>
            </p:cNvPr>
            <p:cNvCxnSpPr>
              <a:cxnSpLocks/>
              <a:stCxn id="47" idx="0"/>
              <a:endCxn id="35" idx="2"/>
            </p:cNvCxnSpPr>
            <p:nvPr/>
          </p:nvCxnSpPr>
          <p:spPr>
            <a:xfrm flipV="1">
              <a:off x="9717851" y="2077954"/>
              <a:ext cx="1773540" cy="46624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1D6AE7FE-CA7A-3B44-1F49-DEF244B9796C}"/>
              </a:ext>
            </a:extLst>
          </p:cNvPr>
          <p:cNvSpPr txBox="1"/>
          <p:nvPr/>
        </p:nvSpPr>
        <p:spPr>
          <a:xfrm>
            <a:off x="5968095" y="4394426"/>
            <a:ext cx="4163774" cy="377411"/>
          </a:xfrm>
          <a:prstGeom prst="rect">
            <a:avLst/>
          </a:prstGeom>
          <a:noFill/>
        </p:spPr>
        <p:txBody>
          <a:bodyPr wrap="square">
            <a:spAutoFit/>
          </a:bodyPr>
          <a:lstStyle/>
          <a:p>
            <a:pPr>
              <a:lnSpc>
                <a:spcPct val="150000"/>
              </a:lnSpc>
            </a:pPr>
            <a:r>
              <a:rPr lang="en-US" altLang="zh-CN" sz="1400" b="1" dirty="0">
                <a:solidFill>
                  <a:srgbClr val="3A91CE"/>
                </a:solidFill>
                <a:latin typeface="微软雅黑" panose="020B0503020204020204" pitchFamily="34" charset="-122"/>
                <a:ea typeface="微软雅黑" panose="020B0503020204020204" pitchFamily="34" charset="-122"/>
                <a:cs typeface="+mn-ea"/>
              </a:rPr>
              <a:t>Scoring donation and address</a:t>
            </a:r>
            <a:endParaRPr lang="zh-CN" altLang="en-US" sz="1400" b="1" dirty="0">
              <a:solidFill>
                <a:srgbClr val="3A91CE"/>
              </a:solidFill>
              <a:latin typeface="微软雅黑" panose="020B0503020204020204" pitchFamily="34" charset="-122"/>
              <a:ea typeface="微软雅黑" panose="020B0503020204020204" pitchFamily="34" charset="-122"/>
              <a:cs typeface="+mn-ea"/>
            </a:endParaRPr>
          </a:p>
        </p:txBody>
      </p:sp>
      <p:sp>
        <p:nvSpPr>
          <p:cNvPr id="55" name="文本框 54">
            <a:extLst>
              <a:ext uri="{FF2B5EF4-FFF2-40B4-BE49-F238E27FC236}">
                <a16:creationId xmlns:a16="http://schemas.microsoft.com/office/drawing/2014/main" id="{6463A22F-E1C7-BD8E-C81F-E0BE4668FBFC}"/>
              </a:ext>
            </a:extLst>
          </p:cNvPr>
          <p:cNvSpPr txBox="1"/>
          <p:nvPr/>
        </p:nvSpPr>
        <p:spPr>
          <a:xfrm>
            <a:off x="6307810" y="4990996"/>
            <a:ext cx="2220062" cy="307777"/>
          </a:xfrm>
          <a:prstGeom prst="rect">
            <a:avLst/>
          </a:prstGeom>
          <a:noFill/>
        </p:spPr>
        <p:txBody>
          <a:bodyPr wrap="square">
            <a:spAutoFit/>
          </a:bodyPr>
          <a:lstStyle/>
          <a:p>
            <a:r>
              <a:rPr lang="en-US" altLang="zh-CN" sz="1400" b="1" dirty="0">
                <a:effectLst/>
                <a:latin typeface="微软雅黑" panose="020B0503020204020204" pitchFamily="34" charset="-122"/>
                <a:ea typeface="微软雅黑" panose="020B0503020204020204" pitchFamily="34" charset="-122"/>
              </a:rPr>
              <a:t>Donation Risk Score</a:t>
            </a:r>
            <a:r>
              <a:rPr lang="zh-CN" altLang="en-US" sz="1400" b="1" dirty="0">
                <a:latin typeface="微软雅黑" panose="020B0503020204020204" pitchFamily="34" charset="-122"/>
                <a:ea typeface="微软雅黑" panose="020B0503020204020204" pitchFamily="34" charset="-122"/>
              </a:rPr>
              <a:t>：</a:t>
            </a:r>
            <a:endParaRPr lang="zh-CN" altLang="en-US" sz="1400" b="1" dirty="0">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79AA806-1652-4FB5-949F-2D951AD18A93}"/>
                  </a:ext>
                </a:extLst>
              </p:cNvPr>
              <p:cNvSpPr txBox="1"/>
              <p:nvPr/>
            </p:nvSpPr>
            <p:spPr>
              <a:xfrm>
                <a:off x="8867586" y="4771837"/>
                <a:ext cx="2292983" cy="657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7</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𝑖</m:t>
                              </m:r>
                            </m:sub>
                          </m:sSub>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6" name="文本框 55">
                <a:extLst>
                  <a:ext uri="{FF2B5EF4-FFF2-40B4-BE49-F238E27FC236}">
                    <a16:creationId xmlns:a16="http://schemas.microsoft.com/office/drawing/2014/main" id="{779AA806-1652-4FB5-949F-2D951AD18A93}"/>
                  </a:ext>
                </a:extLst>
              </p:cNvPr>
              <p:cNvSpPr txBox="1">
                <a:spLocks noRot="1" noChangeAspect="1" noMove="1" noResize="1" noEditPoints="1" noAdjustHandles="1" noChangeArrowheads="1" noChangeShapeType="1" noTextEdit="1"/>
              </p:cNvSpPr>
              <p:nvPr/>
            </p:nvSpPr>
            <p:spPr>
              <a:xfrm>
                <a:off x="8867586" y="4771837"/>
                <a:ext cx="2292983" cy="657552"/>
              </a:xfrm>
              <a:prstGeom prst="rect">
                <a:avLst/>
              </a:prstGeom>
              <a:blipFill>
                <a:blip r:embed="rId3"/>
                <a:stretch>
                  <a:fillRect/>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D535EA58-E960-376D-3C95-BFD77C378F8D}"/>
              </a:ext>
            </a:extLst>
          </p:cNvPr>
          <p:cNvSpPr txBox="1"/>
          <p:nvPr/>
        </p:nvSpPr>
        <p:spPr>
          <a:xfrm>
            <a:off x="6297943" y="5373349"/>
            <a:ext cx="1966290" cy="307777"/>
          </a:xfrm>
          <a:prstGeom prst="rect">
            <a:avLst/>
          </a:prstGeom>
          <a:noFill/>
        </p:spPr>
        <p:txBody>
          <a:bodyPr wrap="square">
            <a:spAutoFit/>
          </a:bodyPr>
          <a:lstStyle/>
          <a:p>
            <a:r>
              <a:rPr lang="en-US" altLang="zh-CN" sz="1400" b="1" dirty="0">
                <a:effectLst/>
                <a:latin typeface="微软雅黑" panose="020B0503020204020204" pitchFamily="34" charset="-122"/>
                <a:ea typeface="微软雅黑" panose="020B0503020204020204" pitchFamily="34" charset="-122"/>
              </a:rPr>
              <a:t>Address Risk Score:</a:t>
            </a:r>
            <a:endParaRPr lang="zh-CN" altLang="en-US" sz="1400" b="1" dirty="0">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007375A-2681-5993-7D4C-C36E142B07E4}"/>
                  </a:ext>
                </a:extLst>
              </p:cNvPr>
              <p:cNvSpPr txBox="1"/>
              <p:nvPr/>
            </p:nvSpPr>
            <p:spPr>
              <a:xfrm>
                <a:off x="6413842" y="5715207"/>
                <a:ext cx="51279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𝑎𝑑𝑑𝑟𝑒𝑠𝑠</m:t>
                          </m:r>
                        </m:sub>
                      </m:sSub>
                      <m:r>
                        <a:rPr lang="zh-CN" altLang="en-US" i="0">
                          <a:latin typeface="Cambria Math" panose="02040503050406030204" pitchFamily="18" charset="0"/>
                        </a:rPr>
                        <m:t>=</m:t>
                      </m:r>
                      <m:r>
                        <m:rPr>
                          <m:sty m:val="p"/>
                        </m:rPr>
                        <a:rPr lang="en-US" altLang="zh-CN" b="0" i="0" smtClean="0">
                          <a:latin typeface="Cambria Math" panose="02040503050406030204" pitchFamily="18" charset="0"/>
                        </a:rPr>
                        <m:t>MAX</m:t>
                      </m:r>
                      <m:r>
                        <a:rPr lang="zh-CN" altLang="en-US"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r>
                            <a:rPr lang="en-US" altLang="zh-CN" b="0" i="1" smtClean="0">
                              <a:latin typeface="Cambria Math" panose="02040503050406030204" pitchFamily="18" charset="0"/>
                            </a:rPr>
                            <m:t> 1</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r>
                            <a:rPr lang="en-US" altLang="zh-CN" i="1">
                              <a:latin typeface="Cambria Math" panose="02040503050406030204" pitchFamily="18" charset="0"/>
                            </a:rPr>
                            <m:t> </m:t>
                          </m:r>
                          <m:r>
                            <a:rPr lang="en-US" altLang="zh-CN" b="0" i="1" smtClean="0">
                              <a:latin typeface="Cambria Math" panose="02040503050406030204" pitchFamily="18" charset="0"/>
                            </a:rPr>
                            <m:t>𝑛</m:t>
                          </m:r>
                        </m:sub>
                      </m:sSub>
                      <m:r>
                        <a:rPr lang="zh-CN" altLang="en-US" i="1"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8" name="文本框 57">
                <a:extLst>
                  <a:ext uri="{FF2B5EF4-FFF2-40B4-BE49-F238E27FC236}">
                    <a16:creationId xmlns:a16="http://schemas.microsoft.com/office/drawing/2014/main" id="{5007375A-2681-5993-7D4C-C36E142B07E4}"/>
                  </a:ext>
                </a:extLst>
              </p:cNvPr>
              <p:cNvSpPr txBox="1">
                <a:spLocks noRot="1" noChangeAspect="1" noMove="1" noResize="1" noEditPoints="1" noAdjustHandles="1" noChangeArrowheads="1" noChangeShapeType="1" noTextEdit="1"/>
              </p:cNvSpPr>
              <p:nvPr/>
            </p:nvSpPr>
            <p:spPr>
              <a:xfrm>
                <a:off x="6413842" y="5715207"/>
                <a:ext cx="5127934" cy="369332"/>
              </a:xfrm>
              <a:prstGeom prst="rect">
                <a:avLst/>
              </a:prstGeom>
              <a:blipFill>
                <a:blip r:embed="rId4"/>
                <a:stretch>
                  <a:fillRect b="-15000"/>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6B3DBC1D-77B1-F69C-4D99-C1B9D622F0F2}"/>
              </a:ext>
            </a:extLst>
          </p:cNvPr>
          <p:cNvSpPr txBox="1"/>
          <p:nvPr/>
        </p:nvSpPr>
        <p:spPr>
          <a:xfrm>
            <a:off x="6469413" y="6288561"/>
            <a:ext cx="4796346" cy="261610"/>
          </a:xfrm>
          <a:prstGeom prst="rect">
            <a:avLst/>
          </a:prstGeom>
          <a:noFill/>
        </p:spPr>
        <p:txBody>
          <a:bodyPr wrap="square">
            <a:spAutoFit/>
          </a:bodyPr>
          <a:lstStyle/>
          <a:p>
            <a:r>
              <a:rPr lang="en-US" altLang="zh-CN" sz="1100" dirty="0">
                <a:effectLst/>
                <a:latin typeface="微软雅黑" panose="020B0503020204020204" pitchFamily="34" charset="-122"/>
                <a:ea typeface="微软雅黑" panose="020B0503020204020204" pitchFamily="34" charset="-122"/>
              </a:rPr>
              <a:t>Where </a:t>
            </a:r>
            <a:r>
              <a:rPr lang="en-US" altLang="zh-CN" sz="1100" b="1" dirty="0">
                <a:effectLst/>
                <a:latin typeface="微软雅黑" panose="020B0503020204020204" pitchFamily="34" charset="-122"/>
                <a:ea typeface="微软雅黑" panose="020B0503020204020204" pitchFamily="34" charset="-122"/>
              </a:rPr>
              <a:t>donation 1</a:t>
            </a:r>
            <a:r>
              <a:rPr lang="en-US" altLang="zh-CN" sz="1100" dirty="0">
                <a:effectLst/>
                <a:latin typeface="微软雅黑" panose="020B0503020204020204" pitchFamily="34" charset="-122"/>
                <a:ea typeface="微软雅黑" panose="020B0503020204020204" pitchFamily="34" charset="-122"/>
              </a:rPr>
              <a:t> to</a:t>
            </a:r>
            <a:r>
              <a:rPr lang="en-US" altLang="zh-CN" sz="1100" b="1" dirty="0">
                <a:effectLst/>
                <a:latin typeface="微软雅黑" panose="020B0503020204020204" pitchFamily="34" charset="-122"/>
                <a:ea typeface="微软雅黑" panose="020B0503020204020204" pitchFamily="34" charset="-122"/>
              </a:rPr>
              <a:t> donation n</a:t>
            </a:r>
            <a:r>
              <a:rPr lang="en-US" altLang="zh-CN" sz="1100" dirty="0">
                <a:effectLst/>
                <a:latin typeface="微软雅黑" panose="020B0503020204020204" pitchFamily="34" charset="-122"/>
                <a:ea typeface="微软雅黑" panose="020B0503020204020204" pitchFamily="34" charset="-122"/>
              </a:rPr>
              <a:t> are donated by current address</a:t>
            </a:r>
            <a:r>
              <a:rPr lang="en-US" altLang="zh-CN" sz="1100" dirty="0">
                <a:latin typeface="微软雅黑" panose="020B0503020204020204" pitchFamily="34" charset="-122"/>
                <a:ea typeface="微软雅黑" panose="020B0503020204020204" pitchFamily="34" charset="-122"/>
              </a:rPr>
              <a:t>.</a:t>
            </a:r>
            <a:r>
              <a:rPr lang="en-US" altLang="zh-CN" sz="1100" dirty="0">
                <a:effectLst/>
                <a:latin typeface="微软雅黑" panose="020B0503020204020204" pitchFamily="34" charset="-122"/>
                <a:ea typeface="微软雅黑" panose="020B0503020204020204" pitchFamily="34" charset="-122"/>
              </a:rPr>
              <a:t> </a:t>
            </a:r>
            <a:endParaRPr lang="zh-CN" altLang="en-US" sz="1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0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3348"/>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Results and Risk Level</a:t>
            </a:r>
            <a:r>
              <a:rPr lang="zh-CN" altLang="en-US" sz="3200" b="1" dirty="0">
                <a:solidFill>
                  <a:srgbClr val="0070C0"/>
                </a:solidFill>
                <a:latin typeface="微软雅黑" panose="020B0503020204020204" pitchFamily="34" charset="-122"/>
                <a:ea typeface="微软雅黑" panose="020B0503020204020204" pitchFamily="34" charset="-122"/>
                <a:cs typeface="+mn-ea"/>
                <a:sym typeface="+mn-lt"/>
              </a:rPr>
              <a:t> </a:t>
            </a:r>
          </a:p>
        </p:txBody>
      </p:sp>
      <p:sp>
        <p:nvSpPr>
          <p:cNvPr id="10" name="文本框 9">
            <a:extLst>
              <a:ext uri="{FF2B5EF4-FFF2-40B4-BE49-F238E27FC236}">
                <a16:creationId xmlns:a16="http://schemas.microsoft.com/office/drawing/2014/main" id="{E7A682E9-9B58-B0AF-F88E-B6C3BC2F8214}"/>
              </a:ext>
            </a:extLst>
          </p:cNvPr>
          <p:cNvSpPr txBox="1"/>
          <p:nvPr/>
        </p:nvSpPr>
        <p:spPr>
          <a:xfrm>
            <a:off x="451769" y="1184646"/>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Distribution</a:t>
            </a:r>
          </a:p>
        </p:txBody>
      </p:sp>
      <p:sp>
        <p:nvSpPr>
          <p:cNvPr id="11" name="文本框 10">
            <a:extLst>
              <a:ext uri="{FF2B5EF4-FFF2-40B4-BE49-F238E27FC236}">
                <a16:creationId xmlns:a16="http://schemas.microsoft.com/office/drawing/2014/main" id="{17D81EEC-57CC-390C-1E89-1CE168416D25}"/>
              </a:ext>
            </a:extLst>
          </p:cNvPr>
          <p:cNvSpPr txBox="1"/>
          <p:nvPr/>
        </p:nvSpPr>
        <p:spPr>
          <a:xfrm>
            <a:off x="1738506" y="6295334"/>
            <a:ext cx="3609276" cy="276999"/>
          </a:xfrm>
          <a:prstGeom prst="rect">
            <a:avLst/>
          </a:prstGeom>
          <a:noFill/>
        </p:spPr>
        <p:txBody>
          <a:bodyPr wrap="square">
            <a:spAutoFit/>
          </a:bodyPr>
          <a:lstStyle/>
          <a:p>
            <a:r>
              <a:rPr lang="zh-CN" altLang="en-US" sz="1200" i="1" dirty="0">
                <a:effectLst/>
              </a:rPr>
              <a:t>** </a:t>
            </a:r>
            <a:r>
              <a:rPr lang="en-US" altLang="zh-CN" sz="1200" i="1" dirty="0">
                <a:effectLst/>
              </a:rPr>
              <a:t>Score</a:t>
            </a:r>
            <a:r>
              <a:rPr lang="en-US" altLang="zh-CN" sz="1200" i="1" dirty="0"/>
              <a:t>=</a:t>
            </a:r>
            <a:r>
              <a:rPr lang="en-US" altLang="zh-CN" sz="1200" i="1" dirty="0">
                <a:effectLst/>
              </a:rPr>
              <a:t>0  are donations not likely to be sybils</a:t>
            </a:r>
            <a:endParaRPr lang="zh-CN" altLang="en-US" sz="1200" i="1" dirty="0">
              <a:effectLst/>
            </a:endParaRPr>
          </a:p>
        </p:txBody>
      </p:sp>
      <p:sp>
        <p:nvSpPr>
          <p:cNvPr id="14" name="文本框 13">
            <a:extLst>
              <a:ext uri="{FF2B5EF4-FFF2-40B4-BE49-F238E27FC236}">
                <a16:creationId xmlns:a16="http://schemas.microsoft.com/office/drawing/2014/main" id="{34D3DE5C-9660-1E39-15BF-B28728B65D6E}"/>
              </a:ext>
            </a:extLst>
          </p:cNvPr>
          <p:cNvSpPr txBox="1"/>
          <p:nvPr/>
        </p:nvSpPr>
        <p:spPr>
          <a:xfrm>
            <a:off x="5478408" y="1206748"/>
            <a:ext cx="2118560"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Risk</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Levels</a:t>
            </a:r>
          </a:p>
        </p:txBody>
      </p:sp>
      <p:sp>
        <p:nvSpPr>
          <p:cNvPr id="19" name="矩形 30">
            <a:extLst>
              <a:ext uri="{FF2B5EF4-FFF2-40B4-BE49-F238E27FC236}">
                <a16:creationId xmlns:a16="http://schemas.microsoft.com/office/drawing/2014/main" id="{88463610-EC48-57AA-06E9-57E6761C9DDE}"/>
              </a:ext>
            </a:extLst>
          </p:cNvPr>
          <p:cNvSpPr/>
          <p:nvPr/>
        </p:nvSpPr>
        <p:spPr>
          <a:xfrm>
            <a:off x="5347782" y="2005702"/>
            <a:ext cx="3945302" cy="1007864"/>
          </a:xfrm>
          <a:prstGeom prst="round2DiagRect">
            <a:avLst>
              <a:gd name="adj1" fmla="val 28611"/>
              <a:gd name="adj2" fmla="val 0"/>
            </a:avLst>
          </a:prstGeom>
          <a:solidFill>
            <a:srgbClr val="FFC0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388" indent="-179388">
              <a:lnSpc>
                <a:spcPct val="150000"/>
              </a:lnSpc>
              <a:buFont typeface="Arial" panose="020B0604020202020204" pitchFamily="34" charset="0"/>
              <a:buChar char="•"/>
            </a:pPr>
            <a:r>
              <a:rPr lang="en-US" altLang="zh-CN" sz="1400" b="1" dirty="0">
                <a:solidFill>
                  <a:schemeClr val="bg2">
                    <a:lumMod val="25000"/>
                  </a:schemeClr>
                </a:solidFill>
                <a:effectLst/>
                <a:latin typeface="微软雅黑" panose="020B0503020204020204" pitchFamily="34" charset="-122"/>
                <a:ea typeface="微软雅黑" panose="020B0503020204020204" pitchFamily="34" charset="-122"/>
                <a:cs typeface="+mn-ea"/>
                <a:sym typeface="+mn-lt"/>
              </a:rPr>
              <a:t>High: Score &gt;= 21</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400" b="1" dirty="0">
              <a:solidFill>
                <a:schemeClr val="bg2">
                  <a:lumMod val="25000"/>
                </a:schemeClr>
              </a:solidFill>
              <a:effectLst/>
              <a:latin typeface="微软雅黑" panose="020B0503020204020204" pitchFamily="34" charset="-122"/>
              <a:ea typeface="微软雅黑" panose="020B0503020204020204" pitchFamily="34" charset="-122"/>
              <a:cs typeface="+mn-ea"/>
              <a:sym typeface="+mn-lt"/>
            </a:endParaRPr>
          </a:p>
        </p:txBody>
      </p:sp>
      <p:sp>
        <p:nvSpPr>
          <p:cNvPr id="21" name="矩形 30">
            <a:extLst>
              <a:ext uri="{FF2B5EF4-FFF2-40B4-BE49-F238E27FC236}">
                <a16:creationId xmlns:a16="http://schemas.microsoft.com/office/drawing/2014/main" id="{3DBDCD73-2648-DB96-DD46-5D729D9F7F8A}"/>
              </a:ext>
            </a:extLst>
          </p:cNvPr>
          <p:cNvSpPr/>
          <p:nvPr/>
        </p:nvSpPr>
        <p:spPr>
          <a:xfrm>
            <a:off x="5347782" y="3142654"/>
            <a:ext cx="3945302" cy="1007864"/>
          </a:xfrm>
          <a:prstGeom prst="round2DiagRect">
            <a:avLst>
              <a:gd name="adj1" fmla="val 28611"/>
              <a:gd name="adj2" fmla="val 0"/>
            </a:avLst>
          </a:prstGeom>
          <a:solidFill>
            <a:srgbClr val="FFFF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388" indent="-179388">
              <a:lnSpc>
                <a:spcPct val="150000"/>
              </a:lnSpc>
              <a:buFont typeface="Arial" panose="020B0604020202020204" pitchFamily="34" charset="0"/>
              <a:buChar char="•"/>
            </a:pP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Medium</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 &lt; 21 </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and Score &gt; 0</a:t>
            </a:r>
          </a:p>
        </p:txBody>
      </p:sp>
      <p:sp>
        <p:nvSpPr>
          <p:cNvPr id="22" name="矩形 30">
            <a:extLst>
              <a:ext uri="{FF2B5EF4-FFF2-40B4-BE49-F238E27FC236}">
                <a16:creationId xmlns:a16="http://schemas.microsoft.com/office/drawing/2014/main" id="{4B13FD57-FC6C-9ACA-6906-F5BA6DC6D563}"/>
              </a:ext>
            </a:extLst>
          </p:cNvPr>
          <p:cNvSpPr/>
          <p:nvPr/>
        </p:nvSpPr>
        <p:spPr>
          <a:xfrm>
            <a:off x="5347782" y="4316065"/>
            <a:ext cx="3945302" cy="1007864"/>
          </a:xfrm>
          <a:prstGeom prst="round2DiagRect">
            <a:avLst>
              <a:gd name="adj1" fmla="val 28611"/>
              <a:gd name="adj2" fmla="val 0"/>
            </a:avLst>
          </a:prstGeom>
          <a:solidFill>
            <a:srgbClr val="92D05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388" indent="-179388">
              <a:lnSpc>
                <a:spcPct val="150000"/>
              </a:lnSpc>
              <a:buFont typeface="Arial" panose="020B0604020202020204" pitchFamily="34" charset="0"/>
              <a:buChar char="•"/>
            </a:pP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Low</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 = 0</a:t>
            </a:r>
          </a:p>
        </p:txBody>
      </p:sp>
      <p:pic>
        <p:nvPicPr>
          <p:cNvPr id="3" name="图片 2">
            <a:extLst>
              <a:ext uri="{FF2B5EF4-FFF2-40B4-BE49-F238E27FC236}">
                <a16:creationId xmlns:a16="http://schemas.microsoft.com/office/drawing/2014/main" id="{373FCE75-9276-9A83-5E25-D0300DC85E9D}"/>
              </a:ext>
            </a:extLst>
          </p:cNvPr>
          <p:cNvPicPr>
            <a:picLocks noChangeAspect="1"/>
          </p:cNvPicPr>
          <p:nvPr/>
        </p:nvPicPr>
        <p:blipFill>
          <a:blip r:embed="rId4"/>
          <a:stretch>
            <a:fillRect/>
          </a:stretch>
        </p:blipFill>
        <p:spPr>
          <a:xfrm>
            <a:off x="770407" y="1624939"/>
            <a:ext cx="4257018" cy="4626191"/>
          </a:xfrm>
          <a:prstGeom prst="rect">
            <a:avLst/>
          </a:prstGeom>
        </p:spPr>
      </p:pic>
      <p:sp>
        <p:nvSpPr>
          <p:cNvPr id="4" name="文本框 3">
            <a:extLst>
              <a:ext uri="{FF2B5EF4-FFF2-40B4-BE49-F238E27FC236}">
                <a16:creationId xmlns:a16="http://schemas.microsoft.com/office/drawing/2014/main" id="{8551805B-1165-D7AC-F991-0C50F01F374A}"/>
              </a:ext>
            </a:extLst>
          </p:cNvPr>
          <p:cNvSpPr txBox="1"/>
          <p:nvPr/>
        </p:nvSpPr>
        <p:spPr>
          <a:xfrm>
            <a:off x="9293084" y="2132223"/>
            <a:ext cx="2688461" cy="377411"/>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14005</a:t>
            </a:r>
            <a:r>
              <a:rPr lang="zh-CN" altLang="en-US"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a:t>
            </a:r>
            <a:r>
              <a:rPr lang="en-US" altLang="zh-CN"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25.3%</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CF4A560B-4B2B-9F59-DF46-B8D29B291041}"/>
              </a:ext>
            </a:extLst>
          </p:cNvPr>
          <p:cNvSpPr txBox="1"/>
          <p:nvPr/>
        </p:nvSpPr>
        <p:spPr>
          <a:xfrm>
            <a:off x="9293084" y="3277851"/>
            <a:ext cx="2816353" cy="377411"/>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16040</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29.0%</a:t>
            </a:r>
          </a:p>
        </p:txBody>
      </p:sp>
      <p:sp>
        <p:nvSpPr>
          <p:cNvPr id="13" name="文本框 12">
            <a:extLst>
              <a:ext uri="{FF2B5EF4-FFF2-40B4-BE49-F238E27FC236}">
                <a16:creationId xmlns:a16="http://schemas.microsoft.com/office/drawing/2014/main" id="{6F4B8FF1-6854-4A89-0DF8-6E8583B075F6}"/>
              </a:ext>
            </a:extLst>
          </p:cNvPr>
          <p:cNvSpPr txBox="1"/>
          <p:nvPr/>
        </p:nvSpPr>
        <p:spPr>
          <a:xfrm>
            <a:off x="9293085" y="4492628"/>
            <a:ext cx="2688460" cy="381515"/>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25258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45.7%</a:t>
            </a:r>
            <a:r>
              <a:rPr lang="zh-CN" altLang="en-US" sz="1400" dirty="0"/>
              <a:t> </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0FB3D60E-3704-C186-D6D7-06318A746829}"/>
              </a:ext>
            </a:extLst>
          </p:cNvPr>
          <p:cNvSpPr txBox="1"/>
          <p:nvPr/>
        </p:nvSpPr>
        <p:spPr>
          <a:xfrm>
            <a:off x="9579251" y="5618226"/>
            <a:ext cx="2241350" cy="954107"/>
          </a:xfrm>
          <a:prstGeom prst="rect">
            <a:avLst/>
          </a:prstGeom>
          <a:noFill/>
        </p:spPr>
        <p:txBody>
          <a:bodyPr wrap="square">
            <a:spAutoFit/>
          </a:bodyPr>
          <a:lstStyle/>
          <a:p>
            <a:pPr algn="ctr"/>
            <a:r>
              <a:rPr lang="en-US" altLang="zh-CN" sz="1400" dirty="0">
                <a:solidFill>
                  <a:srgbClr val="4B5563"/>
                </a:solidFill>
                <a:latin typeface="Franklin Gothic Medium" panose="020B0603020102020204" pitchFamily="34" charset="0"/>
              </a:rPr>
              <a:t>** Note: the total number reported also includes results of another thread on bulk donations </a:t>
            </a:r>
            <a:endParaRPr lang="zh-CN" altLang="en-US" sz="1400" dirty="0"/>
          </a:p>
        </p:txBody>
      </p:sp>
    </p:spTree>
    <p:custDataLst>
      <p:tags r:id="rId1"/>
    </p:custDataLst>
    <p:extLst>
      <p:ext uri="{BB962C8B-B14F-4D97-AF65-F5344CB8AC3E}">
        <p14:creationId xmlns:p14="http://schemas.microsoft.com/office/powerpoint/2010/main" val="162201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80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Example 1: Sybils Manipulated by the Same </a:t>
            </a:r>
            <a:r>
              <a:rPr lang="en-US" altLang="zh-CN" sz="3200" b="1" dirty="0" err="1">
                <a:solidFill>
                  <a:srgbClr val="0070C0"/>
                </a:solidFill>
                <a:effectLst/>
                <a:cs typeface="+mn-ea"/>
                <a:sym typeface="+mn-lt"/>
              </a:rPr>
              <a:t>UserID</a:t>
            </a:r>
            <a:endParaRPr lang="zh-CN" altLang="en-US" sz="3200" dirty="0"/>
          </a:p>
        </p:txBody>
      </p:sp>
      <p:sp>
        <p:nvSpPr>
          <p:cNvPr id="8" name="Rectangle 4">
            <a:extLst>
              <a:ext uri="{FF2B5EF4-FFF2-40B4-BE49-F238E27FC236}">
                <a16:creationId xmlns:a16="http://schemas.microsoft.com/office/drawing/2014/main" id="{3201A9CC-36FA-64F7-AE4B-4DA1BB7DEFEB}"/>
              </a:ext>
            </a:extLst>
          </p:cNvPr>
          <p:cNvSpPr>
            <a:spLocks noChangeArrowheads="1"/>
          </p:cNvSpPr>
          <p:nvPr/>
        </p:nvSpPr>
        <p:spPr bwMode="auto">
          <a:xfrm>
            <a:off x="974361" y="3839079"/>
            <a:ext cx="31938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DBE53D7-3DC8-A7F5-7883-BF63EABADBF0}"/>
              </a:ext>
            </a:extLst>
          </p:cNvPr>
          <p:cNvSpPr txBox="1"/>
          <p:nvPr/>
        </p:nvSpPr>
        <p:spPr>
          <a:xfrm>
            <a:off x="657903" y="120542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The</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10</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Sybil Donations</a:t>
            </a:r>
          </a:p>
        </p:txBody>
      </p:sp>
      <p:sp>
        <p:nvSpPr>
          <p:cNvPr id="14" name="Rectangle 6">
            <a:extLst>
              <a:ext uri="{FF2B5EF4-FFF2-40B4-BE49-F238E27FC236}">
                <a16:creationId xmlns:a16="http://schemas.microsoft.com/office/drawing/2014/main" id="{0B36D542-20D8-11C8-E785-84BDDB27C5F6}"/>
              </a:ext>
            </a:extLst>
          </p:cNvPr>
          <p:cNvSpPr>
            <a:spLocks noChangeArrowheads="1"/>
          </p:cNvSpPr>
          <p:nvPr/>
        </p:nvSpPr>
        <p:spPr bwMode="auto">
          <a:xfrm>
            <a:off x="4631961" y="4733818"/>
            <a:ext cx="4923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 name="组合 1">
            <a:extLst>
              <a:ext uri="{FF2B5EF4-FFF2-40B4-BE49-F238E27FC236}">
                <a16:creationId xmlns:a16="http://schemas.microsoft.com/office/drawing/2014/main" id="{1D1B4C7A-20AA-B703-4D69-F5DE7D9C3731}"/>
              </a:ext>
            </a:extLst>
          </p:cNvPr>
          <p:cNvGrpSpPr/>
          <p:nvPr/>
        </p:nvGrpSpPr>
        <p:grpSpPr>
          <a:xfrm>
            <a:off x="196687" y="1623618"/>
            <a:ext cx="6889694" cy="2082791"/>
            <a:chOff x="4572000" y="1859906"/>
            <a:chExt cx="6889694" cy="2082791"/>
          </a:xfrm>
        </p:grpSpPr>
        <p:pic>
          <p:nvPicPr>
            <p:cNvPr id="10" name="图片 9">
              <a:extLst>
                <a:ext uri="{FF2B5EF4-FFF2-40B4-BE49-F238E27FC236}">
                  <a16:creationId xmlns:a16="http://schemas.microsoft.com/office/drawing/2014/main" id="{90888FAA-CCF3-0F01-ADED-983CF8EDF201}"/>
                </a:ext>
              </a:extLst>
            </p:cNvPr>
            <p:cNvPicPr>
              <a:picLocks noChangeAspect="1"/>
            </p:cNvPicPr>
            <p:nvPr/>
          </p:nvPicPr>
          <p:blipFill>
            <a:blip r:embed="rId4"/>
            <a:stretch>
              <a:fillRect/>
            </a:stretch>
          </p:blipFill>
          <p:spPr>
            <a:xfrm>
              <a:off x="4572000" y="1859906"/>
              <a:ext cx="6865495" cy="2082791"/>
            </a:xfrm>
            <a:prstGeom prst="rect">
              <a:avLst/>
            </a:prstGeom>
          </p:spPr>
        </p:pic>
        <p:sp>
          <p:nvSpPr>
            <p:cNvPr id="17" name="矩形: 圆角 16">
              <a:extLst>
                <a:ext uri="{FF2B5EF4-FFF2-40B4-BE49-F238E27FC236}">
                  <a16:creationId xmlns:a16="http://schemas.microsoft.com/office/drawing/2014/main" id="{475FDC61-9D72-7C61-56B6-3518531C0F5D}"/>
                </a:ext>
              </a:extLst>
            </p:cNvPr>
            <p:cNvSpPr/>
            <p:nvPr/>
          </p:nvSpPr>
          <p:spPr>
            <a:xfrm>
              <a:off x="9782043" y="1859906"/>
              <a:ext cx="1063340"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1629796-5A2E-C688-0513-CA73AC19E385}"/>
                </a:ext>
              </a:extLst>
            </p:cNvPr>
            <p:cNvSpPr/>
            <p:nvPr/>
          </p:nvSpPr>
          <p:spPr>
            <a:xfrm>
              <a:off x="7687612" y="1859906"/>
              <a:ext cx="2026013"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AFA6D3-76BC-EC23-4A92-5A1E578E7951}"/>
                </a:ext>
              </a:extLst>
            </p:cNvPr>
            <p:cNvSpPr/>
            <p:nvPr/>
          </p:nvSpPr>
          <p:spPr>
            <a:xfrm>
              <a:off x="10944085" y="1859906"/>
              <a:ext cx="517609"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CAB2D26F-95E9-1B25-A7AD-E270047DAE31}"/>
              </a:ext>
            </a:extLst>
          </p:cNvPr>
          <p:cNvGrpSpPr/>
          <p:nvPr/>
        </p:nvGrpSpPr>
        <p:grpSpPr>
          <a:xfrm>
            <a:off x="3281400" y="4294103"/>
            <a:ext cx="3812342" cy="2279192"/>
            <a:chOff x="7649352" y="4578808"/>
            <a:chExt cx="3812342" cy="2279192"/>
          </a:xfrm>
        </p:grpSpPr>
        <p:pic>
          <p:nvPicPr>
            <p:cNvPr id="18" name="图片 17">
              <a:extLst>
                <a:ext uri="{FF2B5EF4-FFF2-40B4-BE49-F238E27FC236}">
                  <a16:creationId xmlns:a16="http://schemas.microsoft.com/office/drawing/2014/main" id="{9E619B1F-CD84-D154-7DF1-DFF2D0D7E588}"/>
                </a:ext>
              </a:extLst>
            </p:cNvPr>
            <p:cNvPicPr>
              <a:picLocks noChangeAspect="1"/>
            </p:cNvPicPr>
            <p:nvPr/>
          </p:nvPicPr>
          <p:blipFill>
            <a:blip r:embed="rId5"/>
            <a:stretch>
              <a:fillRect/>
            </a:stretch>
          </p:blipFill>
          <p:spPr>
            <a:xfrm>
              <a:off x="7649352" y="4603297"/>
              <a:ext cx="3812342" cy="2254703"/>
            </a:xfrm>
            <a:prstGeom prst="rect">
              <a:avLst/>
            </a:prstGeom>
          </p:spPr>
        </p:pic>
        <p:sp>
          <p:nvSpPr>
            <p:cNvPr id="22" name="矩形: 圆角 21">
              <a:extLst>
                <a:ext uri="{FF2B5EF4-FFF2-40B4-BE49-F238E27FC236}">
                  <a16:creationId xmlns:a16="http://schemas.microsoft.com/office/drawing/2014/main" id="{FB549EF9-0AB6-5C76-856B-B7A85DB42AB8}"/>
                </a:ext>
              </a:extLst>
            </p:cNvPr>
            <p:cNvSpPr/>
            <p:nvPr/>
          </p:nvSpPr>
          <p:spPr>
            <a:xfrm>
              <a:off x="9782043" y="4578808"/>
              <a:ext cx="1063340"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2ACEF02-F9ED-CE8E-D669-6B5AF00276BB}"/>
                </a:ext>
              </a:extLst>
            </p:cNvPr>
            <p:cNvSpPr/>
            <p:nvPr/>
          </p:nvSpPr>
          <p:spPr>
            <a:xfrm>
              <a:off x="7687612" y="4578808"/>
              <a:ext cx="2026013"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33F672B-7824-EDF5-8650-8F583C1BCAF3}"/>
                </a:ext>
              </a:extLst>
            </p:cNvPr>
            <p:cNvSpPr/>
            <p:nvPr/>
          </p:nvSpPr>
          <p:spPr>
            <a:xfrm>
              <a:off x="10944085" y="4578808"/>
              <a:ext cx="517609"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967942C3-7E4C-7C2C-AE84-09D52C755B0A}"/>
              </a:ext>
            </a:extLst>
          </p:cNvPr>
          <p:cNvSpPr txBox="1"/>
          <p:nvPr/>
        </p:nvSpPr>
        <p:spPr>
          <a:xfrm>
            <a:off x="7251079" y="1441711"/>
            <a:ext cx="4595604" cy="4721549"/>
          </a:xfrm>
          <a:prstGeom prst="rect">
            <a:avLst/>
          </a:prstGeom>
          <a:noFill/>
        </p:spPr>
        <p:txBody>
          <a:bodyPr wrap="square">
            <a:spAutoFit/>
          </a:bodyPr>
          <a:lstStyle/>
          <a:p>
            <a:pPr>
              <a:lnSpc>
                <a:spcPct val="150000"/>
              </a:lnSpc>
            </a:pPr>
            <a:r>
              <a:rPr lang="en-US" altLang="zh-CN" sz="1600" dirty="0">
                <a:solidFill>
                  <a:srgbClr val="C00000"/>
                </a:solidFill>
                <a:latin typeface="Franklin Gothic Medium" panose="020B0603020102020204" pitchFamily="34" charset="0"/>
              </a:rPr>
              <a:t>The same </a:t>
            </a:r>
            <a:r>
              <a:rPr lang="en-US" altLang="zh-CN" sz="1600" dirty="0" err="1">
                <a:solidFill>
                  <a:srgbClr val="C00000"/>
                </a:solidFill>
                <a:latin typeface="Franklin Gothic Medium" panose="020B0603020102020204" pitchFamily="34" charset="0"/>
              </a:rPr>
              <a:t>Gitcoin</a:t>
            </a:r>
            <a:r>
              <a:rPr lang="en-US" altLang="zh-CN" sz="1600" dirty="0">
                <a:solidFill>
                  <a:srgbClr val="C00000"/>
                </a:solidFill>
                <a:latin typeface="Franklin Gothic Medium" panose="020B0603020102020204" pitchFamily="34" charset="0"/>
              </a:rPr>
              <a:t> User (</a:t>
            </a:r>
            <a:r>
              <a:rPr lang="en-US" altLang="zh-CN" sz="1600" dirty="0" err="1">
                <a:solidFill>
                  <a:srgbClr val="C00000"/>
                </a:solidFill>
                <a:latin typeface="Franklin Gothic Medium" panose="020B0603020102020204" pitchFamily="34" charset="0"/>
              </a:rPr>
              <a:t>UserID</a:t>
            </a:r>
            <a:r>
              <a:rPr lang="en-US" altLang="zh-CN" sz="1600" dirty="0">
                <a:solidFill>
                  <a:srgbClr val="C00000"/>
                </a:solidFill>
                <a:latin typeface="Franklin Gothic Medium" panose="020B0603020102020204" pitchFamily="34" charset="0"/>
              </a:rPr>
              <a:t>= e18388e14838506df27f901c8b62de6c4fd6c</a:t>
            </a:r>
          </a:p>
          <a:p>
            <a:pPr>
              <a:lnSpc>
                <a:spcPct val="150000"/>
              </a:lnSpc>
            </a:pPr>
            <a:r>
              <a:rPr lang="en-US" altLang="zh-CN" sz="1600" dirty="0">
                <a:solidFill>
                  <a:srgbClr val="C00000"/>
                </a:solidFill>
                <a:latin typeface="Franklin Gothic Medium" panose="020B0603020102020204" pitchFamily="34" charset="0"/>
              </a:rPr>
              <a:t>Da5b5e332e955b078fe6482bc96) made 10 donations to </a:t>
            </a:r>
            <a:r>
              <a:rPr lang="en-US" altLang="zh-CN" sz="1600" dirty="0" err="1">
                <a:solidFill>
                  <a:srgbClr val="C00000"/>
                </a:solidFill>
                <a:latin typeface="Franklin Gothic Medium" panose="020B0603020102020204" pitchFamily="34" charset="0"/>
              </a:rPr>
              <a:t>GrantID</a:t>
            </a:r>
            <a:r>
              <a:rPr lang="en-US" altLang="zh-CN" sz="1600" dirty="0">
                <a:solidFill>
                  <a:srgbClr val="C00000"/>
                </a:solidFill>
                <a:latin typeface="Franklin Gothic Medium" panose="020B0603020102020204" pitchFamily="34" charset="0"/>
              </a:rPr>
              <a:t>=7202 with 10 wallets. These happened in 4 mins, with a very close time interval = 30 secs between every two successive donations. Every wallet contributed 1.4U DAI on </a:t>
            </a:r>
            <a:r>
              <a:rPr lang="en-US" altLang="zh-CN" sz="1600" dirty="0" err="1">
                <a:solidFill>
                  <a:srgbClr val="C00000"/>
                </a:solidFill>
                <a:latin typeface="Franklin Gothic Medium" panose="020B0603020102020204" pitchFamily="34" charset="0"/>
              </a:rPr>
              <a:t>zkSync</a:t>
            </a:r>
            <a:r>
              <a:rPr lang="en-US" altLang="zh-CN" sz="1600" dirty="0">
                <a:solidFill>
                  <a:srgbClr val="C00000"/>
                </a:solidFill>
                <a:latin typeface="Franklin Gothic Medium" panose="020B0603020102020204" pitchFamily="34" charset="0"/>
              </a:rPr>
              <a:t>.</a:t>
            </a:r>
          </a:p>
          <a:p>
            <a:pPr>
              <a:lnSpc>
                <a:spcPct val="150000"/>
              </a:lnSpc>
            </a:pPr>
            <a:endParaRPr lang="en-US" altLang="zh-CN" sz="1050" dirty="0">
              <a:solidFill>
                <a:srgbClr val="4B5563"/>
              </a:solidFill>
              <a:latin typeface="Franklin Gothic Medium" panose="020B0603020102020204" pitchFamily="34" charset="0"/>
            </a:endParaRPr>
          </a:p>
          <a:p>
            <a:pPr>
              <a:lnSpc>
                <a:spcPct val="150000"/>
              </a:lnSpc>
            </a:pPr>
            <a:r>
              <a:rPr lang="en-US" altLang="zh-CN" sz="1600" dirty="0">
                <a:solidFill>
                  <a:srgbClr val="00B0F0"/>
                </a:solidFill>
                <a:latin typeface="Franklin Gothic Medium" panose="020B0603020102020204" pitchFamily="34" charset="0"/>
              </a:rPr>
              <a:t>On the contrary, normal donations do not have apparent pattern </a:t>
            </a:r>
            <a:r>
              <a:rPr lang="en-US" altLang="zh-CN" sz="1600" dirty="0">
                <a:solidFill>
                  <a:srgbClr val="00B0F0"/>
                </a:solidFill>
                <a:latin typeface="Franklin Gothic Medium" panose="020B0603020102020204" pitchFamily="34" charset="0"/>
                <a:sym typeface="+mn-lt"/>
              </a:rPr>
              <a:t>in token aggregation, amount aggregation and chain aggregations.  The time intervals between every successive donations are not all small. </a:t>
            </a:r>
          </a:p>
        </p:txBody>
      </p:sp>
      <p:sp>
        <p:nvSpPr>
          <p:cNvPr id="12" name="文本框 11">
            <a:extLst>
              <a:ext uri="{FF2B5EF4-FFF2-40B4-BE49-F238E27FC236}">
                <a16:creationId xmlns:a16="http://schemas.microsoft.com/office/drawing/2014/main" id="{33E99C08-23EA-6847-D241-2B26E1570481}"/>
              </a:ext>
            </a:extLst>
          </p:cNvPr>
          <p:cNvSpPr txBox="1"/>
          <p:nvPr/>
        </p:nvSpPr>
        <p:spPr>
          <a:xfrm>
            <a:off x="3951371" y="3803405"/>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Some Normal Donations</a:t>
            </a:r>
          </a:p>
        </p:txBody>
      </p:sp>
      <p:grpSp>
        <p:nvGrpSpPr>
          <p:cNvPr id="16" name="组合 15">
            <a:extLst>
              <a:ext uri="{FF2B5EF4-FFF2-40B4-BE49-F238E27FC236}">
                <a16:creationId xmlns:a16="http://schemas.microsoft.com/office/drawing/2014/main" id="{6A42518F-2928-23C4-39F9-8A547D7BDCA0}"/>
              </a:ext>
            </a:extLst>
          </p:cNvPr>
          <p:cNvGrpSpPr/>
          <p:nvPr/>
        </p:nvGrpSpPr>
        <p:grpSpPr>
          <a:xfrm>
            <a:off x="1038728" y="2142921"/>
            <a:ext cx="2161081" cy="1229680"/>
            <a:chOff x="1443788" y="6330674"/>
            <a:chExt cx="7883092" cy="443994"/>
          </a:xfrm>
        </p:grpSpPr>
        <p:sp>
          <p:nvSpPr>
            <p:cNvPr id="19" name="矩形: 圆角 18">
              <a:extLst>
                <a:ext uri="{FF2B5EF4-FFF2-40B4-BE49-F238E27FC236}">
                  <a16:creationId xmlns:a16="http://schemas.microsoft.com/office/drawing/2014/main" id="{0F91CABC-3518-AEEB-B8F3-446BE94C1286}"/>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0" name="矩形: 圆角 4">
              <a:extLst>
                <a:ext uri="{FF2B5EF4-FFF2-40B4-BE49-F238E27FC236}">
                  <a16:creationId xmlns:a16="http://schemas.microsoft.com/office/drawing/2014/main" id="{4836C15E-6CD9-6FED-09AC-F023110E2BBF}"/>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dirty="0"/>
                <a:t>Grant </a:t>
              </a:r>
              <a:r>
                <a:rPr lang="en-US" sz="1200" kern="1200" dirty="0"/>
                <a:t>ID: 7202</a:t>
              </a:r>
            </a:p>
            <a:p>
              <a:pPr marL="0" lvl="0" indent="0" algn="ctr" defTabSz="533400">
                <a:lnSpc>
                  <a:spcPct val="90000"/>
                </a:lnSpc>
                <a:spcBef>
                  <a:spcPct val="0"/>
                </a:spcBef>
                <a:spcAft>
                  <a:spcPct val="35000"/>
                </a:spcAft>
                <a:buNone/>
              </a:pPr>
              <a:r>
                <a:rPr lang="en-US" sz="1200" dirty="0"/>
                <a:t>Cluster ID: 77809</a:t>
              </a:r>
              <a:endParaRPr lang="en-US" sz="1200" kern="1200" dirty="0"/>
            </a:p>
            <a:p>
              <a:pPr marL="0" lvl="0" indent="0" algn="ctr" defTabSz="533400">
                <a:lnSpc>
                  <a:spcPct val="90000"/>
                </a:lnSpc>
                <a:spcBef>
                  <a:spcPct val="0"/>
                </a:spcBef>
                <a:spcAft>
                  <a:spcPct val="35000"/>
                </a:spcAft>
                <a:buNone/>
              </a:pPr>
              <a:r>
                <a:rPr lang="en-US" sz="1200" dirty="0"/>
                <a:t>Cluster Size: 10 </a:t>
              </a:r>
            </a:p>
            <a:p>
              <a:pPr marL="0" lvl="0" indent="0" algn="ctr" defTabSz="533400">
                <a:lnSpc>
                  <a:spcPct val="90000"/>
                </a:lnSpc>
                <a:spcBef>
                  <a:spcPct val="0"/>
                </a:spcBef>
                <a:spcAft>
                  <a:spcPct val="35000"/>
                </a:spcAft>
                <a:buNone/>
              </a:pPr>
              <a:r>
                <a:rPr lang="en-US" sz="1200" kern="1200" dirty="0"/>
                <a:t>Discovered by: </a:t>
              </a:r>
              <a:r>
                <a:rPr lang="en-US" sz="1200" kern="1200" dirty="0" err="1"/>
                <a:t>bulkdonation</a:t>
              </a: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
        <p:nvSpPr>
          <p:cNvPr id="4" name="文本框 3">
            <a:extLst>
              <a:ext uri="{FF2B5EF4-FFF2-40B4-BE49-F238E27FC236}">
                <a16:creationId xmlns:a16="http://schemas.microsoft.com/office/drawing/2014/main" id="{13332703-9AA4-CF8F-6523-7B9178691731}"/>
              </a:ext>
            </a:extLst>
          </p:cNvPr>
          <p:cNvSpPr txBox="1"/>
          <p:nvPr/>
        </p:nvSpPr>
        <p:spPr>
          <a:xfrm>
            <a:off x="7062182" y="107275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Tree>
    <p:custDataLst>
      <p:tags r:id="rId1"/>
    </p:custDataLst>
    <p:extLst>
      <p:ext uri="{BB962C8B-B14F-4D97-AF65-F5344CB8AC3E}">
        <p14:creationId xmlns:p14="http://schemas.microsoft.com/office/powerpoint/2010/main" val="489989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FDF7B2-1661-F985-01C4-D8C0F2B2C373}"/>
              </a:ext>
            </a:extLst>
          </p:cNvPr>
          <p:cNvPicPr>
            <a:picLocks noChangeAspect="1"/>
          </p:cNvPicPr>
          <p:nvPr/>
        </p:nvPicPr>
        <p:blipFill>
          <a:blip r:embed="rId4"/>
          <a:stretch>
            <a:fillRect/>
          </a:stretch>
        </p:blipFill>
        <p:spPr>
          <a:xfrm>
            <a:off x="4335193" y="4986947"/>
            <a:ext cx="7126501" cy="1167422"/>
          </a:xfrm>
          <a:prstGeom prst="rect">
            <a:avLst/>
          </a:prstGeom>
        </p:spPr>
      </p:pic>
      <p:pic>
        <p:nvPicPr>
          <p:cNvPr id="12" name="图片 11">
            <a:extLst>
              <a:ext uri="{FF2B5EF4-FFF2-40B4-BE49-F238E27FC236}">
                <a16:creationId xmlns:a16="http://schemas.microsoft.com/office/drawing/2014/main" id="{791C1B5E-2190-3402-C31B-775D9344DE15}"/>
              </a:ext>
            </a:extLst>
          </p:cNvPr>
          <p:cNvPicPr>
            <a:picLocks noChangeAspect="1"/>
          </p:cNvPicPr>
          <p:nvPr/>
        </p:nvPicPr>
        <p:blipFill>
          <a:blip r:embed="rId5"/>
          <a:stretch>
            <a:fillRect/>
          </a:stretch>
        </p:blipFill>
        <p:spPr>
          <a:xfrm>
            <a:off x="4335193" y="1891097"/>
            <a:ext cx="7126501" cy="2273859"/>
          </a:xfrm>
          <a:prstGeom prst="rect">
            <a:avLst/>
          </a:prstGeom>
        </p:spPr>
      </p:pic>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Example 2: Donations with Same &amp; </a:t>
            </a:r>
            <a:r>
              <a:rPr lang="en-US" altLang="zh-CN" sz="3200" b="1" dirty="0">
                <a:solidFill>
                  <a:srgbClr val="0070C0"/>
                </a:solidFill>
                <a:cs typeface="+mn-ea"/>
                <a:sym typeface="+mn-lt"/>
              </a:rPr>
              <a:t>Small Amounts</a:t>
            </a:r>
            <a:endParaRPr lang="zh-CN" altLang="en-US" sz="3200" dirty="0"/>
          </a:p>
        </p:txBody>
      </p:sp>
      <p:sp>
        <p:nvSpPr>
          <p:cNvPr id="8" name="Rectangle 4">
            <a:extLst>
              <a:ext uri="{FF2B5EF4-FFF2-40B4-BE49-F238E27FC236}">
                <a16:creationId xmlns:a16="http://schemas.microsoft.com/office/drawing/2014/main" id="{3201A9CC-36FA-64F7-AE4B-4DA1BB7DEFEB}"/>
              </a:ext>
            </a:extLst>
          </p:cNvPr>
          <p:cNvSpPr>
            <a:spLocks noChangeArrowheads="1"/>
          </p:cNvSpPr>
          <p:nvPr/>
        </p:nvSpPr>
        <p:spPr bwMode="auto">
          <a:xfrm>
            <a:off x="974361" y="3839079"/>
            <a:ext cx="31938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DBE53D7-3DC8-A7F5-7883-BF63EABADBF0}"/>
              </a:ext>
            </a:extLst>
          </p:cNvPr>
          <p:cNvSpPr txBox="1"/>
          <p:nvPr/>
        </p:nvSpPr>
        <p:spPr>
          <a:xfrm>
            <a:off x="5024722" y="4234194"/>
            <a:ext cx="1913452" cy="499624"/>
          </a:xfrm>
          <a:prstGeom prst="rect">
            <a:avLst/>
          </a:prstGeom>
          <a:noFill/>
        </p:spPr>
        <p:txBody>
          <a:bodyPr wrap="square" rtlCol="0">
            <a:spAutoFit/>
          </a:bodyPr>
          <a:lstStyle/>
          <a:p>
            <a:pPr algn="ctr">
              <a:lnSpc>
                <a:spcPct val="150000"/>
              </a:lnSpc>
            </a:pPr>
            <a:r>
              <a:rPr lang="en-US" altLang="zh-CN" sz="20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p>
        </p:txBody>
      </p:sp>
      <p:sp>
        <p:nvSpPr>
          <p:cNvPr id="11" name="文本框 10">
            <a:extLst>
              <a:ext uri="{FF2B5EF4-FFF2-40B4-BE49-F238E27FC236}">
                <a16:creationId xmlns:a16="http://schemas.microsoft.com/office/drawing/2014/main" id="{DB5A0E7D-351B-193F-0274-E48CC9D5C406}"/>
              </a:ext>
            </a:extLst>
          </p:cNvPr>
          <p:cNvSpPr txBox="1"/>
          <p:nvPr/>
        </p:nvSpPr>
        <p:spPr>
          <a:xfrm>
            <a:off x="399063" y="1859906"/>
            <a:ext cx="2172221"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
        <p:nvSpPr>
          <p:cNvPr id="13" name="文本框 12">
            <a:extLst>
              <a:ext uri="{FF2B5EF4-FFF2-40B4-BE49-F238E27FC236}">
                <a16:creationId xmlns:a16="http://schemas.microsoft.com/office/drawing/2014/main" id="{50A0192A-EBD9-B9D7-A97B-6FEBAA78E67D}"/>
              </a:ext>
            </a:extLst>
          </p:cNvPr>
          <p:cNvSpPr txBox="1"/>
          <p:nvPr/>
        </p:nvSpPr>
        <p:spPr>
          <a:xfrm>
            <a:off x="809349" y="2337064"/>
            <a:ext cx="3442351" cy="1893852"/>
          </a:xfrm>
          <a:prstGeom prst="rect">
            <a:avLst/>
          </a:prstGeom>
          <a:noFill/>
        </p:spPr>
        <p:txBody>
          <a:bodyPr wrap="square">
            <a:spAutoFit/>
          </a:bodyPr>
          <a:lstStyle/>
          <a:p>
            <a:pPr>
              <a:lnSpc>
                <a:spcPct val="150000"/>
              </a:lnSpc>
            </a:pPr>
            <a:r>
              <a:rPr lang="en-US" altLang="zh-CN" sz="1600" dirty="0">
                <a:solidFill>
                  <a:srgbClr val="C00000"/>
                </a:solidFill>
                <a:latin typeface="Franklin Gothic Medium" panose="020B0603020102020204" pitchFamily="34" charset="0"/>
              </a:rPr>
              <a:t>Within about 2 hours, there are 61 donations to</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Grant 6713. The time intervals are as small as 30 secs to 1 minute. Every addresses donate 0.086U MATIC on polygon. </a:t>
            </a:r>
          </a:p>
        </p:txBody>
      </p:sp>
      <p:sp>
        <p:nvSpPr>
          <p:cNvPr id="14" name="Rectangle 6">
            <a:extLst>
              <a:ext uri="{FF2B5EF4-FFF2-40B4-BE49-F238E27FC236}">
                <a16:creationId xmlns:a16="http://schemas.microsoft.com/office/drawing/2014/main" id="{0B36D542-20D8-11C8-E785-84BDDB27C5F6}"/>
              </a:ext>
            </a:extLst>
          </p:cNvPr>
          <p:cNvSpPr>
            <a:spLocks noChangeArrowheads="1"/>
          </p:cNvSpPr>
          <p:nvPr/>
        </p:nvSpPr>
        <p:spPr bwMode="auto">
          <a:xfrm>
            <a:off x="4631961" y="4733818"/>
            <a:ext cx="4923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圆角 16">
            <a:extLst>
              <a:ext uri="{FF2B5EF4-FFF2-40B4-BE49-F238E27FC236}">
                <a16:creationId xmlns:a16="http://schemas.microsoft.com/office/drawing/2014/main" id="{475FDC61-9D72-7C61-56B6-3518531C0F5D}"/>
              </a:ext>
            </a:extLst>
          </p:cNvPr>
          <p:cNvSpPr/>
          <p:nvPr/>
        </p:nvSpPr>
        <p:spPr>
          <a:xfrm>
            <a:off x="9782043" y="1859906"/>
            <a:ext cx="1063340"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1629796-5A2E-C688-0513-CA73AC19E385}"/>
              </a:ext>
            </a:extLst>
          </p:cNvPr>
          <p:cNvSpPr/>
          <p:nvPr/>
        </p:nvSpPr>
        <p:spPr>
          <a:xfrm>
            <a:off x="7447770" y="1859906"/>
            <a:ext cx="2167288"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AFA6D3-76BC-EC23-4A92-5A1E578E7951}"/>
              </a:ext>
            </a:extLst>
          </p:cNvPr>
          <p:cNvSpPr/>
          <p:nvPr/>
        </p:nvSpPr>
        <p:spPr>
          <a:xfrm>
            <a:off x="10944085" y="1859906"/>
            <a:ext cx="517609"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8B0CB7F-39D3-F717-27B4-7A880813F620}"/>
              </a:ext>
            </a:extLst>
          </p:cNvPr>
          <p:cNvGrpSpPr/>
          <p:nvPr/>
        </p:nvGrpSpPr>
        <p:grpSpPr>
          <a:xfrm>
            <a:off x="4851576" y="3884798"/>
            <a:ext cx="2161081" cy="1229680"/>
            <a:chOff x="1443788" y="6330674"/>
            <a:chExt cx="7883092" cy="443994"/>
          </a:xfrm>
        </p:grpSpPr>
        <p:sp>
          <p:nvSpPr>
            <p:cNvPr id="6" name="矩形: 圆角 5">
              <a:extLst>
                <a:ext uri="{FF2B5EF4-FFF2-40B4-BE49-F238E27FC236}">
                  <a16:creationId xmlns:a16="http://schemas.microsoft.com/office/drawing/2014/main" id="{02534E04-D617-F2D9-AEC7-BD969904F23D}"/>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矩形: 圆角 4">
              <a:extLst>
                <a:ext uri="{FF2B5EF4-FFF2-40B4-BE49-F238E27FC236}">
                  <a16:creationId xmlns:a16="http://schemas.microsoft.com/office/drawing/2014/main" id="{7D8F4C87-1B3E-1837-26EF-5694B0442C05}"/>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Grant </a:t>
              </a:r>
              <a:r>
                <a:rPr lang="en-US" sz="1200" kern="1200" dirty="0"/>
                <a:t>ID: 6701 </a:t>
              </a:r>
            </a:p>
            <a:p>
              <a:pPr algn="ctr" defTabSz="533400">
                <a:lnSpc>
                  <a:spcPct val="90000"/>
                </a:lnSpc>
                <a:spcBef>
                  <a:spcPct val="0"/>
                </a:spcBef>
                <a:spcAft>
                  <a:spcPct val="35000"/>
                </a:spcAft>
              </a:pPr>
              <a:r>
                <a:rPr lang="en-US" sz="1200" dirty="0"/>
                <a:t>Cluster ID: </a:t>
              </a:r>
              <a:r>
                <a:rPr lang="en-US" altLang="zh-CN" sz="1200" dirty="0"/>
                <a:t>250829</a:t>
              </a:r>
              <a:endParaRPr lang="en-US" sz="1200" dirty="0"/>
            </a:p>
            <a:p>
              <a:pPr marL="0" lvl="0" indent="0" algn="ctr" defTabSz="533400">
                <a:lnSpc>
                  <a:spcPct val="90000"/>
                </a:lnSpc>
                <a:spcBef>
                  <a:spcPct val="0"/>
                </a:spcBef>
                <a:spcAft>
                  <a:spcPct val="35000"/>
                </a:spcAft>
                <a:buNone/>
              </a:pPr>
              <a:r>
                <a:rPr lang="en-US" sz="1200" dirty="0"/>
                <a:t>Cluster Size: 61 </a:t>
              </a:r>
            </a:p>
            <a:p>
              <a:pPr marL="0" lvl="0" indent="0" algn="ctr" defTabSz="533400">
                <a:lnSpc>
                  <a:spcPct val="90000"/>
                </a:lnSpc>
                <a:spcBef>
                  <a:spcPct val="0"/>
                </a:spcBef>
                <a:spcAft>
                  <a:spcPct val="35000"/>
                </a:spcAft>
                <a:buNone/>
              </a:pPr>
              <a:r>
                <a:rPr lang="en-US" sz="1200" kern="1200" dirty="0"/>
                <a:t>Discovered by: </a:t>
              </a:r>
              <a:r>
                <a:rPr lang="en-US" sz="1200" kern="1200" dirty="0" err="1"/>
                <a:t>bulkdonation</a:t>
              </a: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Tree>
    <p:custDataLst>
      <p:tags r:id="rId1"/>
    </p:custDataLst>
    <p:extLst>
      <p:ext uri="{BB962C8B-B14F-4D97-AF65-F5344CB8AC3E}">
        <p14:creationId xmlns:p14="http://schemas.microsoft.com/office/powerpoint/2010/main" val="428984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2</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6507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Sequential Behavior Pattern Mining</a:t>
            </a:r>
            <a:endParaRPr lang="zh-CN" altLang="en-US" sz="3200" b="1" dirty="0">
              <a:solidFill>
                <a:srgbClr val="0070C0"/>
              </a:solidFill>
              <a:effectLst/>
              <a:cs typeface="+mn-ea"/>
              <a:sym typeface="+mn-lt"/>
            </a:endParaRPr>
          </a:p>
        </p:txBody>
      </p:sp>
      <p:sp>
        <p:nvSpPr>
          <p:cNvPr id="3" name="AutoShape 4">
            <a:extLst>
              <a:ext uri="{FF2B5EF4-FFF2-40B4-BE49-F238E27FC236}">
                <a16:creationId xmlns:a16="http://schemas.microsoft.com/office/drawing/2014/main" id="{3E66C875-CD01-5FCE-A14B-E4DBEAD277C5}"/>
              </a:ext>
            </a:extLst>
          </p:cNvPr>
          <p:cNvSpPr>
            <a:spLocks noChangeAspect="1" noChangeArrowheads="1"/>
          </p:cNvSpPr>
          <p:nvPr/>
        </p:nvSpPr>
        <p:spPr bwMode="auto">
          <a:xfrm>
            <a:off x="6113723" y="29682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CFBE7E6F-505B-DE73-3289-43C7CF3EDB51}"/>
              </a:ext>
            </a:extLst>
          </p:cNvPr>
          <p:cNvGrpSpPr/>
          <p:nvPr/>
        </p:nvGrpSpPr>
        <p:grpSpPr>
          <a:xfrm>
            <a:off x="1206798" y="1195948"/>
            <a:ext cx="9813850" cy="4168772"/>
            <a:chOff x="1089838" y="1258768"/>
            <a:chExt cx="9813850" cy="4168772"/>
          </a:xfrm>
        </p:grpSpPr>
        <p:pic>
          <p:nvPicPr>
            <p:cNvPr id="5" name="图片 4">
              <a:extLst>
                <a:ext uri="{FF2B5EF4-FFF2-40B4-BE49-F238E27FC236}">
                  <a16:creationId xmlns:a16="http://schemas.microsoft.com/office/drawing/2014/main" id="{160D6C31-1EBE-711F-AC0B-BB2E1E08D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163" y="1258768"/>
              <a:ext cx="4695921" cy="2074624"/>
            </a:xfrm>
            <a:prstGeom prst="rect">
              <a:avLst/>
            </a:prstGeom>
          </p:spPr>
        </p:pic>
        <p:pic>
          <p:nvPicPr>
            <p:cNvPr id="8" name="图片 7">
              <a:extLst>
                <a:ext uri="{FF2B5EF4-FFF2-40B4-BE49-F238E27FC236}">
                  <a16:creationId xmlns:a16="http://schemas.microsoft.com/office/drawing/2014/main" id="{F183155F-99CB-1F5F-A93B-C871CFDB1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38" y="3335380"/>
              <a:ext cx="9813850" cy="2092160"/>
            </a:xfrm>
            <a:prstGeom prst="rect">
              <a:avLst/>
            </a:prstGeom>
          </p:spPr>
        </p:pic>
      </p:grpSp>
      <p:graphicFrame>
        <p:nvGraphicFramePr>
          <p:cNvPr id="9" name="表格 8">
            <a:extLst>
              <a:ext uri="{FF2B5EF4-FFF2-40B4-BE49-F238E27FC236}">
                <a16:creationId xmlns:a16="http://schemas.microsoft.com/office/drawing/2014/main" id="{17D4E0AC-B97A-F660-B85A-0D5A4B9A1E81}"/>
              </a:ext>
            </a:extLst>
          </p:cNvPr>
          <p:cNvGraphicFramePr>
            <a:graphicFrameLocks noGrp="1"/>
          </p:cNvGraphicFramePr>
          <p:nvPr/>
        </p:nvGraphicFramePr>
        <p:xfrm>
          <a:off x="1206798" y="1195948"/>
          <a:ext cx="4927318" cy="1875466"/>
        </p:xfrm>
        <a:graphic>
          <a:graphicData uri="http://schemas.openxmlformats.org/drawingml/2006/table">
            <a:tbl>
              <a:tblPr firstRow="1" bandRow="1">
                <a:tableStyleId>{1FECB4D8-DB02-4DC6-A0A2-4F2EBAE1DC90}</a:tableStyleId>
              </a:tblPr>
              <a:tblGrid>
                <a:gridCol w="269240">
                  <a:extLst>
                    <a:ext uri="{9D8B030D-6E8A-4147-A177-3AD203B41FA5}">
                      <a16:colId xmlns:a16="http://schemas.microsoft.com/office/drawing/2014/main" val="20001"/>
                    </a:ext>
                  </a:extLst>
                </a:gridCol>
                <a:gridCol w="937555">
                  <a:extLst>
                    <a:ext uri="{9D8B030D-6E8A-4147-A177-3AD203B41FA5}">
                      <a16:colId xmlns:a16="http://schemas.microsoft.com/office/drawing/2014/main" val="965621833"/>
                    </a:ext>
                  </a:extLst>
                </a:gridCol>
                <a:gridCol w="956930">
                  <a:extLst>
                    <a:ext uri="{9D8B030D-6E8A-4147-A177-3AD203B41FA5}">
                      <a16:colId xmlns:a16="http://schemas.microsoft.com/office/drawing/2014/main" val="2936173316"/>
                    </a:ext>
                  </a:extLst>
                </a:gridCol>
                <a:gridCol w="659219">
                  <a:extLst>
                    <a:ext uri="{9D8B030D-6E8A-4147-A177-3AD203B41FA5}">
                      <a16:colId xmlns:a16="http://schemas.microsoft.com/office/drawing/2014/main" val="378824451"/>
                    </a:ext>
                  </a:extLst>
                </a:gridCol>
                <a:gridCol w="935665">
                  <a:extLst>
                    <a:ext uri="{9D8B030D-6E8A-4147-A177-3AD203B41FA5}">
                      <a16:colId xmlns:a16="http://schemas.microsoft.com/office/drawing/2014/main" val="2991757560"/>
                    </a:ext>
                  </a:extLst>
                </a:gridCol>
                <a:gridCol w="839972">
                  <a:extLst>
                    <a:ext uri="{9D8B030D-6E8A-4147-A177-3AD203B41FA5}">
                      <a16:colId xmlns:a16="http://schemas.microsoft.com/office/drawing/2014/main" val="3315861286"/>
                    </a:ext>
                  </a:extLst>
                </a:gridCol>
                <a:gridCol w="328737">
                  <a:extLst>
                    <a:ext uri="{9D8B030D-6E8A-4147-A177-3AD203B41FA5}">
                      <a16:colId xmlns:a16="http://schemas.microsoft.com/office/drawing/2014/main" val="885861681"/>
                    </a:ext>
                  </a:extLst>
                </a:gridCol>
              </a:tblGrid>
              <a:tr h="26145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400" dirty="0">
                        <a:solidFill>
                          <a:schemeClr val="bg1"/>
                        </a:solidFill>
                        <a:cs typeface="+mn-ea"/>
                        <a:sym typeface="+mn-lt"/>
                      </a:endParaRPr>
                    </a:p>
                  </a:txBody>
                  <a:tcPr marL="121920" marR="121920" marT="60960" marB="60960" anchor="ctr"/>
                </a:tc>
                <a:tc gridSpan="6">
                  <a:txBody>
                    <a:bodyPr/>
                    <a:lstStyle/>
                    <a:p>
                      <a:pPr algn="ctr"/>
                      <a:r>
                        <a:rPr lang="en-US" altLang="zh-CN" sz="1400" dirty="0">
                          <a:solidFill>
                            <a:schemeClr val="bg1"/>
                          </a:solidFill>
                          <a:cs typeface="+mn-ea"/>
                          <a:sym typeface="+mn-lt"/>
                        </a:rPr>
                        <a:t>Possible On-Chain Activities</a:t>
                      </a:r>
                      <a:endParaRPr lang="zh-CN" altLang="en-US" sz="1400" dirty="0">
                        <a:solidFill>
                          <a:schemeClr val="bg1"/>
                        </a:solidFill>
                        <a:cs typeface="+mn-ea"/>
                        <a:sym typeface="+mn-lt"/>
                      </a:endParaRPr>
                    </a:p>
                  </a:txBody>
                  <a:tcPr marL="121920" marR="121920" marT="60960" marB="60960" anchor="ctr"/>
                </a:tc>
                <a:tc hMerge="1">
                  <a:txBody>
                    <a:bodyPr/>
                    <a:lstStyle/>
                    <a:p>
                      <a:pPr algn="l"/>
                      <a:endParaRPr lang="zh-CN" altLang="en-US" sz="1400" dirty="0">
                        <a:solidFill>
                          <a:schemeClr val="bg1"/>
                        </a:solidFill>
                        <a:cs typeface="+mn-ea"/>
                        <a:sym typeface="+mn-lt"/>
                      </a:endParaRPr>
                    </a:p>
                  </a:txBody>
                  <a:tcPr marL="121920" marR="121920" marT="60960" marB="60960" anchor="ctr"/>
                </a:tc>
                <a:tc hMerge="1">
                  <a:txBody>
                    <a:bodyPr/>
                    <a:lstStyle/>
                    <a:p>
                      <a:pPr algn="l"/>
                      <a:endParaRPr lang="zh-CN" altLang="en-US" sz="1400" dirty="0">
                        <a:solidFill>
                          <a:schemeClr val="bg1"/>
                        </a:solidFill>
                        <a:cs typeface="+mn-ea"/>
                        <a:sym typeface="+mn-lt"/>
                      </a:endParaRPr>
                    </a:p>
                  </a:txBody>
                  <a:tcPr marL="121920" marR="121920" marT="60960" marB="60960" anchor="ctr"/>
                </a:tc>
                <a:tc hMerge="1">
                  <a:txBody>
                    <a:bodyPr/>
                    <a:lstStyle/>
                    <a:p>
                      <a:endParaRPr lang="zh-CN" altLang="en-US" dirty="0"/>
                    </a:p>
                  </a:txBody>
                  <a:tcPr marL="121920" marR="121920" marT="60960" marB="60960" anchor="ctr"/>
                </a:tc>
                <a:tc hMerge="1">
                  <a:txBody>
                    <a:bodyPr/>
                    <a:lstStyle/>
                    <a:p>
                      <a:endParaRPr lang="zh-CN" altLang="en-US" dirty="0"/>
                    </a:p>
                  </a:txBody>
                  <a:tcPr marL="121920" marR="121920" marT="60960" marB="60960" anchor="ctr"/>
                </a:tc>
                <a:tc hMerge="1">
                  <a:txBody>
                    <a:bodyPr/>
                    <a:lstStyle/>
                    <a:p>
                      <a:endParaRPr lang="zh-CN" altLang="en-US" dirty="0"/>
                    </a:p>
                  </a:txBody>
                  <a:tcPr marL="121920" marR="121920" marT="60960" marB="60960" anchor="ctr"/>
                </a:tc>
                <a:extLst>
                  <a:ext uri="{0D108BD9-81ED-4DB2-BD59-A6C34878D82A}">
                    <a16:rowId xmlns:a16="http://schemas.microsoft.com/office/drawing/2014/main" val="10000"/>
                  </a:ext>
                </a:extLst>
              </a:tr>
              <a:tr h="648168">
                <a:tc>
                  <a:txBody>
                    <a:bodyPr/>
                    <a:lstStyle/>
                    <a:p>
                      <a:pPr algn="ctr">
                        <a:lnSpc>
                          <a:spcPct val="150000"/>
                        </a:lnSpc>
                      </a:pPr>
                      <a:endParaRPr lang="en-US" altLang="zh-CN" sz="1400" b="1" dirty="0">
                        <a:solidFill>
                          <a:schemeClr val="tx2"/>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Transfer</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Asset</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Interact</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 with SC</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Mint </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NFT</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Claim Airdrop</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Donate </a:t>
                      </a:r>
                      <a:r>
                        <a:rPr lang="en-US" altLang="zh-CN" sz="1400" dirty="0" err="1">
                          <a:solidFill>
                            <a:schemeClr val="tx2"/>
                          </a:solidFill>
                          <a:latin typeface="+mn-ea"/>
                          <a:ea typeface="+mn-ea"/>
                          <a:cs typeface="Arial" panose="020B0604020202020204" pitchFamily="34" charset="0"/>
                        </a:rPr>
                        <a:t>Gitcoin</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892018">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kern="1200" dirty="0">
                          <a:solidFill>
                            <a:srgbClr val="4B5563"/>
                          </a:solidFill>
                          <a:latin typeface="Franklin Gothic Medium" panose="020B0603020102020204" pitchFamily="34" charset="0"/>
                          <a:ea typeface="+mn-ea"/>
                          <a:cs typeface="+mn-cs"/>
                        </a:rPr>
                        <a:t>In the form of transactions, event, log, internal call</a:t>
                      </a: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algn="ctr" fontAlgn="ctr"/>
                      <a:endParaRPr lang="en-US" sz="11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0509924"/>
                  </a:ext>
                </a:extLst>
              </a:tr>
            </a:tbl>
          </a:graphicData>
        </a:graphic>
      </p:graphicFrame>
      <p:grpSp>
        <p:nvGrpSpPr>
          <p:cNvPr id="21" name="组合 20">
            <a:extLst>
              <a:ext uri="{FF2B5EF4-FFF2-40B4-BE49-F238E27FC236}">
                <a16:creationId xmlns:a16="http://schemas.microsoft.com/office/drawing/2014/main" id="{BC449BCD-FDB6-9EFC-0328-F6B6D2C60EA3}"/>
              </a:ext>
            </a:extLst>
          </p:cNvPr>
          <p:cNvGrpSpPr/>
          <p:nvPr/>
        </p:nvGrpSpPr>
        <p:grpSpPr>
          <a:xfrm>
            <a:off x="1154884" y="5521838"/>
            <a:ext cx="9807160" cy="1240473"/>
            <a:chOff x="1037924" y="5309184"/>
            <a:chExt cx="9807160" cy="1240473"/>
          </a:xfrm>
        </p:grpSpPr>
        <p:sp>
          <p:nvSpPr>
            <p:cNvPr id="16" name="矩形 30">
              <a:extLst>
                <a:ext uri="{FF2B5EF4-FFF2-40B4-BE49-F238E27FC236}">
                  <a16:creationId xmlns:a16="http://schemas.microsoft.com/office/drawing/2014/main" id="{9F3D99C0-46E6-EA8B-F4D0-974619DEB166}"/>
                </a:ext>
              </a:extLst>
            </p:cNvPr>
            <p:cNvSpPr/>
            <p:nvPr/>
          </p:nvSpPr>
          <p:spPr>
            <a:xfrm>
              <a:off x="1037924" y="5309185"/>
              <a:ext cx="9807160" cy="124047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17" name="文本框 16">
              <a:extLst>
                <a:ext uri="{FF2B5EF4-FFF2-40B4-BE49-F238E27FC236}">
                  <a16:creationId xmlns:a16="http://schemas.microsoft.com/office/drawing/2014/main" id="{3BBA8BB5-E00A-1806-89F6-D4851F673F36}"/>
                </a:ext>
              </a:extLst>
            </p:cNvPr>
            <p:cNvSpPr txBox="1"/>
            <p:nvPr/>
          </p:nvSpPr>
          <p:spPr>
            <a:xfrm>
              <a:off x="1267089" y="5309184"/>
              <a:ext cx="9415623" cy="497572"/>
            </a:xfrm>
            <a:prstGeom prst="rect">
              <a:avLst/>
            </a:prstGeom>
            <a:noFill/>
          </p:spPr>
          <p:txBody>
            <a:bodyPr wrap="square">
              <a:spAutoFit/>
            </a:bodyPr>
            <a:lstStyle/>
            <a:p>
              <a:pPr algn="ctr">
                <a:lnSpc>
                  <a:spcPct val="150000"/>
                </a:lnSpc>
              </a:pPr>
              <a:r>
                <a:rPr lang="en-US" altLang="zh-CN" sz="2000" dirty="0">
                  <a:solidFill>
                    <a:srgbClr val="4B5563"/>
                  </a:solidFill>
                  <a:latin typeface="Franklin Gothic Medium" panose="020B0603020102020204" pitchFamily="34" charset="0"/>
                </a:rPr>
                <a:t>Make EOA(address) behavior computable</a:t>
              </a:r>
              <a:r>
                <a:rPr lang="zh-CN" altLang="en-US" sz="2000" dirty="0">
                  <a:solidFill>
                    <a:srgbClr val="4B5563"/>
                  </a:solidFill>
                  <a:latin typeface="Franklin Gothic Medium" panose="020B0603020102020204" pitchFamily="34" charset="0"/>
                </a:rPr>
                <a:t> </a:t>
              </a:r>
              <a:r>
                <a:rPr lang="en-US" altLang="zh-CN" sz="2000" dirty="0">
                  <a:solidFill>
                    <a:srgbClr val="4B5563"/>
                  </a:solidFill>
                  <a:latin typeface="Franklin Gothic Medium" panose="020B0603020102020204" pitchFamily="34" charset="0"/>
                </a:rPr>
                <a:t>so</a:t>
              </a:r>
              <a:r>
                <a:rPr lang="zh-CN" altLang="en-US" sz="2000" dirty="0">
                  <a:solidFill>
                    <a:srgbClr val="4B5563"/>
                  </a:solidFill>
                  <a:latin typeface="Franklin Gothic Medium" panose="020B0603020102020204" pitchFamily="34" charset="0"/>
                </a:rPr>
                <a:t> </a:t>
              </a:r>
              <a:r>
                <a:rPr lang="en-US" altLang="zh-CN" sz="2000" dirty="0">
                  <a:solidFill>
                    <a:srgbClr val="4B5563"/>
                  </a:solidFill>
                  <a:latin typeface="Franklin Gothic Medium" panose="020B0603020102020204" pitchFamily="34" charset="0"/>
                </a:rPr>
                <a:t>as to facilitate sybil discovery</a:t>
              </a:r>
            </a:p>
          </p:txBody>
        </p:sp>
        <p:sp>
          <p:nvSpPr>
            <p:cNvPr id="15" name="文本框 14">
              <a:extLst>
                <a:ext uri="{FF2B5EF4-FFF2-40B4-BE49-F238E27FC236}">
                  <a16:creationId xmlns:a16="http://schemas.microsoft.com/office/drawing/2014/main" id="{8FFE790E-E48F-5974-2E52-4E7231CBF073}"/>
                </a:ext>
              </a:extLst>
            </p:cNvPr>
            <p:cNvSpPr txBox="1"/>
            <p:nvPr/>
          </p:nvSpPr>
          <p:spPr>
            <a:xfrm>
              <a:off x="1418576" y="5798434"/>
              <a:ext cx="2134921" cy="584775"/>
            </a:xfrm>
            <a:prstGeom prst="rect">
              <a:avLst/>
            </a:prstGeom>
            <a:solidFill>
              <a:schemeClr val="accent2">
                <a:lumMod val="40000"/>
                <a:lumOff val="60000"/>
              </a:schemeClr>
            </a:solidFill>
          </p:spPr>
          <p:txBody>
            <a:bodyPr wrap="square">
              <a:spAutoFit/>
            </a:bodyPr>
            <a:lstStyle/>
            <a:p>
              <a:pPr algn="ct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 </a:t>
              </a:r>
              <a:r>
                <a:rPr lang="en-US" altLang="zh-CN" sz="1400" dirty="0">
                  <a:solidFill>
                    <a:srgbClr val="4B5563"/>
                  </a:solidFill>
                  <a:latin typeface="Franklin Gothic Medium" panose="020B0603020102020204" pitchFamily="34" charset="0"/>
                </a:rPr>
                <a:t>Sequential Behavior </a:t>
              </a:r>
            </a:p>
            <a:p>
              <a:pPr algn="ctr"/>
              <a:r>
                <a:rPr lang="en-US" altLang="zh-CN" sz="1400" dirty="0">
                  <a:solidFill>
                    <a:srgbClr val="4B5563"/>
                  </a:solidFill>
                  <a:latin typeface="Franklin Gothic Medium" panose="020B0603020102020204" pitchFamily="34" charset="0"/>
                </a:rPr>
                <a:t>Representation</a:t>
              </a:r>
            </a:p>
          </p:txBody>
        </p:sp>
        <p:sp>
          <p:nvSpPr>
            <p:cNvPr id="18" name="文本框 17">
              <a:extLst>
                <a:ext uri="{FF2B5EF4-FFF2-40B4-BE49-F238E27FC236}">
                  <a16:creationId xmlns:a16="http://schemas.microsoft.com/office/drawing/2014/main" id="{69E62895-DE0D-6CB5-8EB9-A7D3040228CC}"/>
                </a:ext>
              </a:extLst>
            </p:cNvPr>
            <p:cNvSpPr txBox="1"/>
            <p:nvPr/>
          </p:nvSpPr>
          <p:spPr>
            <a:xfrm>
              <a:off x="3806583" y="5798434"/>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a:solidFill>
                    <a:srgbClr val="4B5563"/>
                  </a:solidFill>
                  <a:latin typeface="Franklin Gothic Medium" panose="020B0603020102020204" pitchFamily="34" charset="0"/>
                  <a:ea typeface="+mn-ea"/>
                  <a:cs typeface="+mn-cs"/>
                </a:rPr>
                <a:t>Sequential Behavior </a:t>
              </a:r>
            </a:p>
            <a:p>
              <a:r>
                <a:rPr lang="en-US" altLang="zh-CN" sz="1400" kern="1200" dirty="0">
                  <a:solidFill>
                    <a:srgbClr val="4B5563"/>
                  </a:solidFill>
                  <a:latin typeface="Franklin Gothic Medium" panose="020B0603020102020204" pitchFamily="34" charset="0"/>
                  <a:ea typeface="+mn-ea"/>
                  <a:cs typeface="+mn-cs"/>
                </a:rPr>
                <a:t>Similarity Computation</a:t>
              </a:r>
            </a:p>
          </p:txBody>
        </p:sp>
        <p:sp>
          <p:nvSpPr>
            <p:cNvPr id="19" name="文本框 18">
              <a:extLst>
                <a:ext uri="{FF2B5EF4-FFF2-40B4-BE49-F238E27FC236}">
                  <a16:creationId xmlns:a16="http://schemas.microsoft.com/office/drawing/2014/main" id="{2A822518-E18F-D336-A819-3760CECCEBA1}"/>
                </a:ext>
              </a:extLst>
            </p:cNvPr>
            <p:cNvSpPr txBox="1"/>
            <p:nvPr/>
          </p:nvSpPr>
          <p:spPr>
            <a:xfrm>
              <a:off x="6250498" y="5783044"/>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err="1">
                  <a:solidFill>
                    <a:srgbClr val="4B5563"/>
                  </a:solidFill>
                  <a:latin typeface="Franklin Gothic Medium" panose="020B0603020102020204" pitchFamily="34" charset="0"/>
                  <a:ea typeface="+mn-ea"/>
                  <a:cs typeface="+mn-cs"/>
                </a:rPr>
                <a:t>Usecase</a:t>
              </a:r>
              <a:r>
                <a:rPr lang="en-US" altLang="zh-CN" sz="1400" kern="1200" dirty="0">
                  <a:solidFill>
                    <a:srgbClr val="4B5563"/>
                  </a:solidFill>
                  <a:latin typeface="Franklin Gothic Medium" panose="020B0603020102020204" pitchFamily="34" charset="0"/>
                  <a:ea typeface="+mn-ea"/>
                  <a:cs typeface="+mn-cs"/>
                </a:rPr>
                <a:t> 1</a:t>
              </a:r>
            </a:p>
            <a:p>
              <a:r>
                <a:rPr lang="en-US" altLang="zh-CN" sz="1400" kern="1200" dirty="0">
                  <a:solidFill>
                    <a:srgbClr val="4B5563"/>
                  </a:solidFill>
                  <a:latin typeface="Franklin Gothic Medium" panose="020B0603020102020204" pitchFamily="34" charset="0"/>
                  <a:ea typeface="+mn-ea"/>
                  <a:cs typeface="+mn-cs"/>
                </a:rPr>
                <a:t>Searching</a:t>
              </a:r>
            </a:p>
          </p:txBody>
        </p:sp>
        <p:sp>
          <p:nvSpPr>
            <p:cNvPr id="20" name="文本框 19">
              <a:extLst>
                <a:ext uri="{FF2B5EF4-FFF2-40B4-BE49-F238E27FC236}">
                  <a16:creationId xmlns:a16="http://schemas.microsoft.com/office/drawing/2014/main" id="{78D4CFA8-DC76-3C2B-D433-447B34341D31}"/>
                </a:ext>
              </a:extLst>
            </p:cNvPr>
            <p:cNvSpPr txBox="1"/>
            <p:nvPr/>
          </p:nvSpPr>
          <p:spPr>
            <a:xfrm>
              <a:off x="8547791" y="5762557"/>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err="1">
                  <a:solidFill>
                    <a:srgbClr val="4B5563"/>
                  </a:solidFill>
                  <a:latin typeface="Franklin Gothic Medium" panose="020B0603020102020204" pitchFamily="34" charset="0"/>
                  <a:ea typeface="+mn-ea"/>
                  <a:cs typeface="+mn-cs"/>
                </a:rPr>
                <a:t>Usecase</a:t>
              </a:r>
              <a:r>
                <a:rPr lang="en-US" altLang="zh-CN" sz="1400" kern="1200" dirty="0">
                  <a:solidFill>
                    <a:srgbClr val="4B5563"/>
                  </a:solidFill>
                  <a:latin typeface="Franklin Gothic Medium" panose="020B0603020102020204" pitchFamily="34" charset="0"/>
                  <a:ea typeface="+mn-ea"/>
                  <a:cs typeface="+mn-cs"/>
                </a:rPr>
                <a:t> 2</a:t>
              </a:r>
            </a:p>
            <a:p>
              <a:r>
                <a:rPr lang="en-US" altLang="zh-CN" sz="1400" kern="1200" dirty="0">
                  <a:solidFill>
                    <a:srgbClr val="4B5563"/>
                  </a:solidFill>
                  <a:latin typeface="Franklin Gothic Medium" panose="020B0603020102020204" pitchFamily="34" charset="0"/>
                  <a:ea typeface="+mn-ea"/>
                  <a:cs typeface="+mn-cs"/>
                </a:rPr>
                <a:t>Clustering</a:t>
              </a:r>
            </a:p>
          </p:txBody>
        </p:sp>
      </p:grpSp>
    </p:spTree>
    <p:extLst>
      <p:ext uri="{BB962C8B-B14F-4D97-AF65-F5344CB8AC3E}">
        <p14:creationId xmlns:p14="http://schemas.microsoft.com/office/powerpoint/2010/main" val="62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Sequential (Cross-Chain) Behavior Representation</a:t>
            </a:r>
            <a:endParaRPr lang="zh-CN" altLang="en-US" sz="3200" b="1" dirty="0">
              <a:solidFill>
                <a:srgbClr val="0070C0"/>
              </a:solidFill>
              <a:effectLst/>
              <a:cs typeface="+mn-ea"/>
              <a:sym typeface="+mn-lt"/>
            </a:endParaRPr>
          </a:p>
        </p:txBody>
      </p:sp>
      <p:grpSp>
        <p:nvGrpSpPr>
          <p:cNvPr id="21" name="组合 20">
            <a:extLst>
              <a:ext uri="{FF2B5EF4-FFF2-40B4-BE49-F238E27FC236}">
                <a16:creationId xmlns:a16="http://schemas.microsoft.com/office/drawing/2014/main" id="{A3FCEF35-1CA6-26F7-44F4-4876A9A11700}"/>
              </a:ext>
            </a:extLst>
          </p:cNvPr>
          <p:cNvGrpSpPr/>
          <p:nvPr/>
        </p:nvGrpSpPr>
        <p:grpSpPr>
          <a:xfrm>
            <a:off x="1404349" y="1589468"/>
            <a:ext cx="9078257" cy="4551646"/>
            <a:chOff x="433388" y="1768577"/>
            <a:chExt cx="9078257" cy="4551646"/>
          </a:xfrm>
        </p:grpSpPr>
        <p:pic>
          <p:nvPicPr>
            <p:cNvPr id="20" name="图片 19">
              <a:extLst>
                <a:ext uri="{FF2B5EF4-FFF2-40B4-BE49-F238E27FC236}">
                  <a16:creationId xmlns:a16="http://schemas.microsoft.com/office/drawing/2014/main" id="{38FD82ED-0D11-AF1F-69DB-76CBAF54490C}"/>
                </a:ext>
              </a:extLst>
            </p:cNvPr>
            <p:cNvPicPr>
              <a:picLocks noChangeAspect="1"/>
            </p:cNvPicPr>
            <p:nvPr/>
          </p:nvPicPr>
          <p:blipFill>
            <a:blip r:embed="rId3"/>
            <a:stretch>
              <a:fillRect/>
            </a:stretch>
          </p:blipFill>
          <p:spPr>
            <a:xfrm>
              <a:off x="433388" y="1768577"/>
              <a:ext cx="9078257" cy="441314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7B43AD-69DC-0DFA-D162-2378E8A36BAB}"/>
                    </a:ext>
                  </a:extLst>
                </p:cNvPr>
                <p:cNvSpPr txBox="1"/>
                <p:nvPr/>
              </p:nvSpPr>
              <p:spPr>
                <a:xfrm>
                  <a:off x="4025224" y="437084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+3</m:t>
                          </m:r>
                        </m:sub>
                      </m:sSub>
                      <m:r>
                        <a:rPr lang="zh-CN" altLang="en-US" i="1">
                          <a:latin typeface="Cambria Math" panose="02040503050406030204" pitchFamily="18" charset="0"/>
                        </a:rPr>
                        <m:t>）</m:t>
                      </m:r>
                    </m:oMath>
                  </a14:m>
                  <a:endParaRPr lang="zh-CN" altLang="en-US" dirty="0"/>
                </a:p>
              </p:txBody>
            </p:sp>
          </mc:Choice>
          <mc:Fallback xmlns="">
            <p:sp>
              <p:nvSpPr>
                <p:cNvPr id="5" name="文本框 4">
                  <a:extLst>
                    <a:ext uri="{FF2B5EF4-FFF2-40B4-BE49-F238E27FC236}">
                      <a16:creationId xmlns:a16="http://schemas.microsoft.com/office/drawing/2014/main" id="{8B7B43AD-69DC-0DFA-D162-2378E8A36BAB}"/>
                    </a:ext>
                  </a:extLst>
                </p:cNvPr>
                <p:cNvSpPr txBox="1">
                  <a:spLocks noRot="1" noChangeAspect="1" noMove="1" noResize="1" noEditPoints="1" noAdjustHandles="1" noChangeArrowheads="1" noChangeShapeType="1" noTextEdit="1"/>
                </p:cNvSpPr>
                <p:nvPr/>
              </p:nvSpPr>
              <p:spPr>
                <a:xfrm>
                  <a:off x="4025224" y="4370849"/>
                  <a:ext cx="873572" cy="276999"/>
                </a:xfrm>
                <a:prstGeom prst="rect">
                  <a:avLst/>
                </a:prstGeom>
                <a:blipFill>
                  <a:blip r:embed="rId4"/>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2C4366-B8F6-B919-832D-198F3D852692}"/>
                    </a:ext>
                  </a:extLst>
                </p:cNvPr>
                <p:cNvSpPr txBox="1"/>
                <p:nvPr/>
              </p:nvSpPr>
              <p:spPr>
                <a:xfrm>
                  <a:off x="6331648" y="437084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+4</m:t>
                          </m:r>
                        </m:sub>
                      </m:sSub>
                      <m:r>
                        <a:rPr lang="zh-CN" altLang="en-US" i="1">
                          <a:latin typeface="Cambria Math" panose="02040503050406030204" pitchFamily="18" charset="0"/>
                        </a:rPr>
                        <m:t>）</m:t>
                      </m:r>
                    </m:oMath>
                  </a14:m>
                  <a:endParaRPr lang="zh-CN" altLang="en-US" dirty="0"/>
                </a:p>
              </p:txBody>
            </p:sp>
          </mc:Choice>
          <mc:Fallback xmlns="">
            <p:sp>
              <p:nvSpPr>
                <p:cNvPr id="6" name="文本框 5">
                  <a:extLst>
                    <a:ext uri="{FF2B5EF4-FFF2-40B4-BE49-F238E27FC236}">
                      <a16:creationId xmlns:a16="http://schemas.microsoft.com/office/drawing/2014/main" id="{F72C4366-B8F6-B919-832D-198F3D852692}"/>
                    </a:ext>
                  </a:extLst>
                </p:cNvPr>
                <p:cNvSpPr txBox="1">
                  <a:spLocks noRot="1" noChangeAspect="1" noMove="1" noResize="1" noEditPoints="1" noAdjustHandles="1" noChangeArrowheads="1" noChangeShapeType="1" noTextEdit="1"/>
                </p:cNvSpPr>
                <p:nvPr/>
              </p:nvSpPr>
              <p:spPr>
                <a:xfrm>
                  <a:off x="6331648" y="4370849"/>
                  <a:ext cx="873572" cy="276999"/>
                </a:xfrm>
                <a:prstGeom prst="rect">
                  <a:avLst/>
                </a:prstGeom>
                <a:blipFill>
                  <a:blip r:embed="rId5"/>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42B4ACA-BC39-3D51-44D1-3D31A53E1990}"/>
                    </a:ext>
                  </a:extLst>
                </p:cNvPr>
                <p:cNvSpPr txBox="1"/>
                <p:nvPr/>
              </p:nvSpPr>
              <p:spPr>
                <a:xfrm>
                  <a:off x="3028565" y="6043224"/>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+5</m:t>
                          </m:r>
                        </m:sub>
                      </m:sSub>
                      <m:r>
                        <a:rPr lang="zh-CN" altLang="en-US" i="1">
                          <a:latin typeface="Cambria Math" panose="02040503050406030204" pitchFamily="18" charset="0"/>
                        </a:rPr>
                        <m:t>）</m:t>
                      </m:r>
                    </m:oMath>
                  </a14:m>
                  <a:endParaRPr lang="zh-CN" altLang="en-US" dirty="0"/>
                </a:p>
              </p:txBody>
            </p:sp>
          </mc:Choice>
          <mc:Fallback xmlns="">
            <p:sp>
              <p:nvSpPr>
                <p:cNvPr id="8" name="文本框 7">
                  <a:extLst>
                    <a:ext uri="{FF2B5EF4-FFF2-40B4-BE49-F238E27FC236}">
                      <a16:creationId xmlns:a16="http://schemas.microsoft.com/office/drawing/2014/main" id="{C42B4ACA-BC39-3D51-44D1-3D31A53E1990}"/>
                    </a:ext>
                  </a:extLst>
                </p:cNvPr>
                <p:cNvSpPr txBox="1">
                  <a:spLocks noRot="1" noChangeAspect="1" noMove="1" noResize="1" noEditPoints="1" noAdjustHandles="1" noChangeArrowheads="1" noChangeShapeType="1" noTextEdit="1"/>
                </p:cNvSpPr>
                <p:nvPr/>
              </p:nvSpPr>
              <p:spPr>
                <a:xfrm>
                  <a:off x="3028565" y="6043224"/>
                  <a:ext cx="873572" cy="276999"/>
                </a:xfrm>
                <a:prstGeom prst="rect">
                  <a:avLst/>
                </a:prstGeom>
                <a:blipFill>
                  <a:blip r:embed="rId6"/>
                  <a:stretch>
                    <a:fillRect l="-16084" t="-28889" r="-132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353638A-D3CC-9A45-0312-C100A9550645}"/>
                    </a:ext>
                  </a:extLst>
                </p:cNvPr>
                <p:cNvSpPr txBox="1"/>
                <p:nvPr/>
              </p:nvSpPr>
              <p:spPr>
                <a:xfrm>
                  <a:off x="5222428" y="6043223"/>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+6</m:t>
                          </m:r>
                        </m:sub>
                      </m:sSub>
                      <m:r>
                        <a:rPr lang="zh-CN" altLang="en-US" i="1">
                          <a:latin typeface="Cambria Math" panose="02040503050406030204" pitchFamily="18" charset="0"/>
                        </a:rPr>
                        <m:t>）</m:t>
                      </m:r>
                    </m:oMath>
                  </a14:m>
                  <a:endParaRPr lang="zh-CN" altLang="en-US" dirty="0"/>
                </a:p>
              </p:txBody>
            </p:sp>
          </mc:Choice>
          <mc:Fallback xmlns="">
            <p:sp>
              <p:nvSpPr>
                <p:cNvPr id="9" name="文本框 8">
                  <a:extLst>
                    <a:ext uri="{FF2B5EF4-FFF2-40B4-BE49-F238E27FC236}">
                      <a16:creationId xmlns:a16="http://schemas.microsoft.com/office/drawing/2014/main" id="{7353638A-D3CC-9A45-0312-C100A9550645}"/>
                    </a:ext>
                  </a:extLst>
                </p:cNvPr>
                <p:cNvSpPr txBox="1">
                  <a:spLocks noRot="1" noChangeAspect="1" noMove="1" noResize="1" noEditPoints="1" noAdjustHandles="1" noChangeArrowheads="1" noChangeShapeType="1" noTextEdit="1"/>
                </p:cNvSpPr>
                <p:nvPr/>
              </p:nvSpPr>
              <p:spPr>
                <a:xfrm>
                  <a:off x="5222428" y="6043223"/>
                  <a:ext cx="873572" cy="276999"/>
                </a:xfrm>
                <a:prstGeom prst="rect">
                  <a:avLst/>
                </a:prstGeom>
                <a:blipFill>
                  <a:blip r:embed="rId7"/>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03F0291-913C-8C7D-4513-DC94DFD100EB}"/>
                    </a:ext>
                  </a:extLst>
                </p:cNvPr>
                <p:cNvSpPr txBox="1"/>
                <p:nvPr/>
              </p:nvSpPr>
              <p:spPr>
                <a:xfrm>
                  <a:off x="7591677" y="6043222"/>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+7</m:t>
                          </m:r>
                        </m:sub>
                      </m:sSub>
                      <m:r>
                        <a:rPr lang="zh-CN" altLang="en-US" i="1">
                          <a:latin typeface="Cambria Math" panose="02040503050406030204" pitchFamily="18" charset="0"/>
                        </a:rPr>
                        <m:t>）</m:t>
                      </m:r>
                    </m:oMath>
                  </a14:m>
                  <a:endParaRPr lang="zh-CN" altLang="en-US" dirty="0"/>
                </a:p>
              </p:txBody>
            </p:sp>
          </mc:Choice>
          <mc:Fallback xmlns="">
            <p:sp>
              <p:nvSpPr>
                <p:cNvPr id="11" name="文本框 10">
                  <a:extLst>
                    <a:ext uri="{FF2B5EF4-FFF2-40B4-BE49-F238E27FC236}">
                      <a16:creationId xmlns:a16="http://schemas.microsoft.com/office/drawing/2014/main" id="{803F0291-913C-8C7D-4513-DC94DFD100EB}"/>
                    </a:ext>
                  </a:extLst>
                </p:cNvPr>
                <p:cNvSpPr txBox="1">
                  <a:spLocks noRot="1" noChangeAspect="1" noMove="1" noResize="1" noEditPoints="1" noAdjustHandles="1" noChangeArrowheads="1" noChangeShapeType="1" noTextEdit="1"/>
                </p:cNvSpPr>
                <p:nvPr/>
              </p:nvSpPr>
              <p:spPr>
                <a:xfrm>
                  <a:off x="7591677" y="6043222"/>
                  <a:ext cx="873572" cy="276999"/>
                </a:xfrm>
                <a:prstGeom prst="rect">
                  <a:avLst/>
                </a:prstGeom>
                <a:blipFill>
                  <a:blip r:embed="rId8"/>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8547EE5-01CC-C73C-C623-68826F073ADA}"/>
                    </a:ext>
                  </a:extLst>
                </p:cNvPr>
                <p:cNvSpPr txBox="1"/>
                <p:nvPr/>
              </p:nvSpPr>
              <p:spPr>
                <a:xfrm>
                  <a:off x="3248175" y="2829585"/>
                  <a:ext cx="65396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endParaRPr lang="zh-CN" altLang="en-US" dirty="0"/>
                </a:p>
              </p:txBody>
            </p:sp>
          </mc:Choice>
          <mc:Fallback xmlns="">
            <p:sp>
              <p:nvSpPr>
                <p:cNvPr id="2" name="文本框 1">
                  <a:extLst>
                    <a:ext uri="{FF2B5EF4-FFF2-40B4-BE49-F238E27FC236}">
                      <a16:creationId xmlns:a16="http://schemas.microsoft.com/office/drawing/2014/main" id="{08547EE5-01CC-C73C-C623-68826F073ADA}"/>
                    </a:ext>
                  </a:extLst>
                </p:cNvPr>
                <p:cNvSpPr txBox="1">
                  <a:spLocks noRot="1" noChangeAspect="1" noMove="1" noResize="1" noEditPoints="1" noAdjustHandles="1" noChangeArrowheads="1" noChangeShapeType="1" noTextEdit="1"/>
                </p:cNvSpPr>
                <p:nvPr/>
              </p:nvSpPr>
              <p:spPr>
                <a:xfrm>
                  <a:off x="3248175" y="2829585"/>
                  <a:ext cx="653962" cy="276999"/>
                </a:xfrm>
                <a:prstGeom prst="rect">
                  <a:avLst/>
                </a:prstGeom>
                <a:blipFill>
                  <a:blip r:embed="rId9"/>
                  <a:stretch>
                    <a:fillRect l="-21495" t="-28889" r="-1775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80B1BF-B8C6-FE8B-7A86-8E0370970AD9}"/>
                    </a:ext>
                  </a:extLst>
                </p:cNvPr>
                <p:cNvSpPr txBox="1"/>
                <p:nvPr/>
              </p:nvSpPr>
              <p:spPr>
                <a:xfrm>
                  <a:off x="5396533" y="280759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endParaRPr lang="zh-CN" altLang="en-US" dirty="0"/>
                </a:p>
              </p:txBody>
            </p:sp>
          </mc:Choice>
          <mc:Fallback xmlns="">
            <p:sp>
              <p:nvSpPr>
                <p:cNvPr id="3" name="文本框 2">
                  <a:extLst>
                    <a:ext uri="{FF2B5EF4-FFF2-40B4-BE49-F238E27FC236}">
                      <a16:creationId xmlns:a16="http://schemas.microsoft.com/office/drawing/2014/main" id="{0080B1BF-B8C6-FE8B-7A86-8E0370970AD9}"/>
                    </a:ext>
                  </a:extLst>
                </p:cNvPr>
                <p:cNvSpPr txBox="1">
                  <a:spLocks noRot="1" noChangeAspect="1" noMove="1" noResize="1" noEditPoints="1" noAdjustHandles="1" noChangeArrowheads="1" noChangeShapeType="1" noTextEdit="1"/>
                </p:cNvSpPr>
                <p:nvPr/>
              </p:nvSpPr>
              <p:spPr>
                <a:xfrm>
                  <a:off x="5396533" y="2807599"/>
                  <a:ext cx="873572" cy="276999"/>
                </a:xfrm>
                <a:prstGeom prst="rect">
                  <a:avLst/>
                </a:prstGeom>
                <a:blipFill>
                  <a:blip r:embed="rId10"/>
                  <a:stretch>
                    <a:fillRect l="-16783" t="-28261" r="-1258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E8D367-57B8-D5D6-EBF0-865393BED930}"/>
                    </a:ext>
                  </a:extLst>
                </p:cNvPr>
                <p:cNvSpPr txBox="1"/>
                <p:nvPr/>
              </p:nvSpPr>
              <p:spPr>
                <a:xfrm>
                  <a:off x="7591677" y="280759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+2</m:t>
                          </m:r>
                        </m:sub>
                      </m:sSub>
                      <m:r>
                        <a:rPr lang="zh-CN" altLang="en-US" i="1">
                          <a:latin typeface="Cambria Math" panose="02040503050406030204" pitchFamily="18" charset="0"/>
                        </a:rPr>
                        <m:t>）</m:t>
                      </m:r>
                    </m:oMath>
                  </a14:m>
                  <a:endParaRPr lang="zh-CN" altLang="en-US" dirty="0"/>
                </a:p>
              </p:txBody>
            </p:sp>
          </mc:Choice>
          <mc:Fallback xmlns="">
            <p:sp>
              <p:nvSpPr>
                <p:cNvPr id="4" name="文本框 3">
                  <a:extLst>
                    <a:ext uri="{FF2B5EF4-FFF2-40B4-BE49-F238E27FC236}">
                      <a16:creationId xmlns:a16="http://schemas.microsoft.com/office/drawing/2014/main" id="{DFE8D367-57B8-D5D6-EBF0-865393BED930}"/>
                    </a:ext>
                  </a:extLst>
                </p:cNvPr>
                <p:cNvSpPr txBox="1">
                  <a:spLocks noRot="1" noChangeAspect="1" noMove="1" noResize="1" noEditPoints="1" noAdjustHandles="1" noChangeArrowheads="1" noChangeShapeType="1" noTextEdit="1"/>
                </p:cNvSpPr>
                <p:nvPr/>
              </p:nvSpPr>
              <p:spPr>
                <a:xfrm>
                  <a:off x="7591677" y="2807599"/>
                  <a:ext cx="873572" cy="276999"/>
                </a:xfrm>
                <a:prstGeom prst="rect">
                  <a:avLst/>
                </a:prstGeom>
                <a:blipFill>
                  <a:blip r:embed="rId11"/>
                  <a:stretch>
                    <a:fillRect l="-16783" t="-28261" r="-12587" b="-5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7082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1077218"/>
          </a:xfrm>
          <a:prstGeom prst="rect">
            <a:avLst/>
          </a:prstGeom>
          <a:noFill/>
        </p:spPr>
        <p:txBody>
          <a:bodyPr wrap="square" rtlCol="0">
            <a:spAutoFit/>
          </a:bodyPr>
          <a:lstStyle/>
          <a:p>
            <a:r>
              <a:rPr lang="en-US" altLang="zh-CN" sz="3200" b="1" dirty="0">
                <a:solidFill>
                  <a:srgbClr val="0070C0"/>
                </a:solidFill>
                <a:cs typeface="+mn-ea"/>
                <a:sym typeface="+mn-lt"/>
              </a:rPr>
              <a:t>Similarity Definition</a:t>
            </a:r>
            <a:endParaRPr lang="en-US" altLang="zh-CN" sz="3200" dirty="0"/>
          </a:p>
          <a:p>
            <a:endParaRPr lang="zh-CN" altLang="en-US" sz="3200" b="1" dirty="0">
              <a:solidFill>
                <a:srgbClr val="0070C0"/>
              </a:solidFill>
              <a:effectLst/>
              <a:cs typeface="+mn-ea"/>
              <a:sym typeface="+mn-lt"/>
            </a:endParaRPr>
          </a:p>
        </p:txBody>
      </p:sp>
      <p:pic>
        <p:nvPicPr>
          <p:cNvPr id="3" name="图片 2">
            <a:extLst>
              <a:ext uri="{FF2B5EF4-FFF2-40B4-BE49-F238E27FC236}">
                <a16:creationId xmlns:a16="http://schemas.microsoft.com/office/drawing/2014/main" id="{BD5BAF30-27B8-5035-494E-565935FCC0D3}"/>
              </a:ext>
            </a:extLst>
          </p:cNvPr>
          <p:cNvPicPr>
            <a:picLocks noChangeAspect="1"/>
          </p:cNvPicPr>
          <p:nvPr/>
        </p:nvPicPr>
        <p:blipFill>
          <a:blip r:embed="rId3"/>
          <a:stretch>
            <a:fillRect/>
          </a:stretch>
        </p:blipFill>
        <p:spPr>
          <a:xfrm>
            <a:off x="2128837" y="1657350"/>
            <a:ext cx="7934325" cy="3543300"/>
          </a:xfrm>
          <a:prstGeom prst="rect">
            <a:avLst/>
          </a:prstGeom>
        </p:spPr>
      </p:pic>
    </p:spTree>
    <p:extLst>
      <p:ext uri="{BB962C8B-B14F-4D97-AF65-F5344CB8AC3E}">
        <p14:creationId xmlns:p14="http://schemas.microsoft.com/office/powerpoint/2010/main" val="3867270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179673"/>
            <a:ext cx="10171155" cy="1077218"/>
          </a:xfrm>
          <a:prstGeom prst="rect">
            <a:avLst/>
          </a:prstGeom>
          <a:noFill/>
        </p:spPr>
        <p:txBody>
          <a:bodyPr wrap="square" rtlCol="0">
            <a:spAutoFit/>
          </a:bodyPr>
          <a:lstStyle/>
          <a:p>
            <a:r>
              <a:rPr lang="en-US" altLang="zh-CN" sz="3200" b="1" dirty="0">
                <a:solidFill>
                  <a:srgbClr val="0070C0"/>
                </a:solidFill>
                <a:cs typeface="+mn-ea"/>
                <a:sym typeface="+mn-lt"/>
              </a:rPr>
              <a:t>Use Case 1: Searching</a:t>
            </a:r>
            <a:endParaRPr lang="en-US" altLang="zh-CN" sz="3200" dirty="0"/>
          </a:p>
          <a:p>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9911153D-2424-0B55-27E7-C8D33E45AFE3}"/>
              </a:ext>
            </a:extLst>
          </p:cNvPr>
          <p:cNvSpPr txBox="1"/>
          <p:nvPr/>
        </p:nvSpPr>
        <p:spPr>
          <a:xfrm>
            <a:off x="1428160" y="6475296"/>
            <a:ext cx="9612015" cy="369332"/>
          </a:xfrm>
          <a:prstGeom prst="rect">
            <a:avLst/>
          </a:prstGeom>
          <a:noFill/>
          <a:ln>
            <a:noFill/>
          </a:ln>
        </p:spPr>
        <p:txBody>
          <a:bodyPr wrap="square">
            <a:spAutoFit/>
          </a:bodyPr>
          <a:lstStyle/>
          <a:p>
            <a:r>
              <a:rPr lang="en-US" altLang="zh-CN" dirty="0">
                <a:solidFill>
                  <a:srgbClr val="4B5563"/>
                </a:solidFill>
                <a:latin typeface="Franklin Gothic Medium" panose="020B0603020102020204" pitchFamily="34" charset="0"/>
              </a:rPr>
              <a:t>INPUT an address, OUTPUT the list of addresses  having almost the same on-chain behaviors</a:t>
            </a:r>
          </a:p>
        </p:txBody>
      </p:sp>
      <p:pic>
        <p:nvPicPr>
          <p:cNvPr id="6" name="图形 5">
            <a:extLst>
              <a:ext uri="{FF2B5EF4-FFF2-40B4-BE49-F238E27FC236}">
                <a16:creationId xmlns:a16="http://schemas.microsoft.com/office/drawing/2014/main" id="{FE8534CD-F95E-A48D-002A-5855AA1B7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0172" y="2562439"/>
            <a:ext cx="1905000" cy="1905000"/>
          </a:xfrm>
          <a:prstGeom prst="rect">
            <a:avLst/>
          </a:prstGeom>
        </p:spPr>
      </p:pic>
      <p:grpSp>
        <p:nvGrpSpPr>
          <p:cNvPr id="32" name="组合 31">
            <a:extLst>
              <a:ext uri="{FF2B5EF4-FFF2-40B4-BE49-F238E27FC236}">
                <a16:creationId xmlns:a16="http://schemas.microsoft.com/office/drawing/2014/main" id="{E5F4EE6E-5310-FE6D-DDF3-2B232223C519}"/>
              </a:ext>
            </a:extLst>
          </p:cNvPr>
          <p:cNvGrpSpPr/>
          <p:nvPr/>
        </p:nvGrpSpPr>
        <p:grpSpPr>
          <a:xfrm>
            <a:off x="166250" y="2598274"/>
            <a:ext cx="4375766" cy="1760791"/>
            <a:chOff x="451769" y="2774381"/>
            <a:chExt cx="4375766" cy="1760791"/>
          </a:xfrm>
        </p:grpSpPr>
        <p:sp>
          <p:nvSpPr>
            <p:cNvPr id="10" name="矩形 9">
              <a:extLst>
                <a:ext uri="{FF2B5EF4-FFF2-40B4-BE49-F238E27FC236}">
                  <a16:creationId xmlns:a16="http://schemas.microsoft.com/office/drawing/2014/main" id="{E7B33694-5F3C-F918-8A7F-D724D01FD699}"/>
                </a:ext>
              </a:extLst>
            </p:cNvPr>
            <p:cNvSpPr/>
            <p:nvPr/>
          </p:nvSpPr>
          <p:spPr>
            <a:xfrm>
              <a:off x="669344" y="2774381"/>
              <a:ext cx="3419385" cy="17607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EC8919F4-B85D-4C9F-8C34-CAAA605890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560" y="3750341"/>
              <a:ext cx="665121" cy="646332"/>
            </a:xfrm>
            <a:prstGeom prst="rect">
              <a:avLst/>
            </a:prstGeom>
          </p:spPr>
        </p:pic>
        <p:sp>
          <p:nvSpPr>
            <p:cNvPr id="11" name="文本框 10">
              <a:extLst>
                <a:ext uri="{FF2B5EF4-FFF2-40B4-BE49-F238E27FC236}">
                  <a16:creationId xmlns:a16="http://schemas.microsoft.com/office/drawing/2014/main" id="{4249C7B5-398F-3C72-308E-A32741063BA6}"/>
                </a:ext>
              </a:extLst>
            </p:cNvPr>
            <p:cNvSpPr txBox="1"/>
            <p:nvPr/>
          </p:nvSpPr>
          <p:spPr>
            <a:xfrm>
              <a:off x="451769" y="2774381"/>
              <a:ext cx="3733927" cy="1201226"/>
            </a:xfrm>
            <a:prstGeom prst="rect">
              <a:avLst/>
            </a:prstGeom>
            <a:noFill/>
          </p:spPr>
          <p:txBody>
            <a:bodyPr wrap="square">
              <a:spAutoFit/>
            </a:bodyPr>
            <a:lstStyle/>
            <a:p>
              <a:pPr algn="ctr">
                <a:lnSpc>
                  <a:spcPct val="150000"/>
                </a:lnSpc>
              </a:pPr>
              <a:r>
                <a:rPr lang="en-US" altLang="zh-CN" sz="1600" b="1" dirty="0">
                  <a:solidFill>
                    <a:srgbClr val="1F2329"/>
                  </a:solidFill>
                  <a:latin typeface="IBM Plex Sans" panose="020B0604020202020204" pitchFamily="34" charset="0"/>
                  <a:cs typeface="+mn-ea"/>
                </a:rPr>
                <a:t>Hi </a:t>
              </a:r>
              <a:r>
                <a:rPr lang="en-US" altLang="zh-CN" sz="1600" b="1" dirty="0" err="1">
                  <a:solidFill>
                    <a:srgbClr val="1F2329"/>
                  </a:solidFill>
                  <a:latin typeface="IBM Plex Sans" panose="020B0604020202020204" pitchFamily="34" charset="0"/>
                  <a:cs typeface="+mn-ea"/>
                </a:rPr>
                <a:t>Gitcoin</a:t>
              </a:r>
              <a:r>
                <a:rPr lang="en-US" altLang="zh-CN" sz="1600" b="1" dirty="0">
                  <a:solidFill>
                    <a:srgbClr val="1F2329"/>
                  </a:solidFill>
                  <a:latin typeface="IBM Plex Sans" panose="020B0604020202020204" pitchFamily="34" charset="0"/>
                  <a:cs typeface="+mn-ea"/>
                </a:rPr>
                <a:t>. Watch out! </a:t>
              </a:r>
            </a:p>
            <a:p>
              <a:pPr algn="ctr">
                <a:lnSpc>
                  <a:spcPct val="150000"/>
                </a:lnSpc>
              </a:pPr>
              <a:r>
                <a:rPr lang="en-US" altLang="zh-CN" sz="1600" b="1" dirty="0">
                  <a:solidFill>
                    <a:srgbClr val="1F2329"/>
                  </a:solidFill>
                  <a:latin typeface="IBM Plex Sans" panose="020B0604020202020204" pitchFamily="34" charset="0"/>
                  <a:cs typeface="+mn-ea"/>
                </a:rPr>
                <a:t>Here is a suspicious contributor  </a:t>
              </a:r>
            </a:p>
            <a:p>
              <a:pPr algn="ctr">
                <a:lnSpc>
                  <a:spcPct val="150000"/>
                </a:lnSpc>
              </a:pPr>
              <a:endParaRPr lang="en-US" altLang="zh-CN" sz="1600" b="1" dirty="0">
                <a:solidFill>
                  <a:srgbClr val="1F2329"/>
                </a:solidFill>
                <a:latin typeface="IBM Plex Sans" panose="020B0604020202020204" pitchFamily="34" charset="0"/>
                <a:cs typeface="+mn-ea"/>
              </a:endParaRPr>
            </a:p>
          </p:txBody>
        </p:sp>
        <p:sp>
          <p:nvSpPr>
            <p:cNvPr id="13" name="文本框 12">
              <a:extLst>
                <a:ext uri="{FF2B5EF4-FFF2-40B4-BE49-F238E27FC236}">
                  <a16:creationId xmlns:a16="http://schemas.microsoft.com/office/drawing/2014/main" id="{C3609159-8088-3331-96CF-B74E54B301A6}"/>
                </a:ext>
              </a:extLst>
            </p:cNvPr>
            <p:cNvSpPr txBox="1"/>
            <p:nvPr/>
          </p:nvSpPr>
          <p:spPr>
            <a:xfrm>
              <a:off x="1627053" y="3611842"/>
              <a:ext cx="2079106" cy="923330"/>
            </a:xfrm>
            <a:prstGeom prst="rect">
              <a:avLst/>
            </a:prstGeom>
            <a:noFill/>
          </p:spPr>
          <p:txBody>
            <a:bodyPr wrap="square">
              <a:spAutoFit/>
            </a:bodyPr>
            <a:lstStyle/>
            <a:p>
              <a:r>
                <a:rPr lang="zh-CN" altLang="en-US" dirty="0"/>
                <a:t>0x0aa599d8a9a1</a:t>
              </a:r>
              <a:endParaRPr lang="en-US" altLang="zh-CN" dirty="0"/>
            </a:p>
            <a:p>
              <a:r>
                <a:rPr lang="zh-CN" altLang="en-US" dirty="0"/>
                <a:t>418dc2df0bf240</a:t>
              </a:r>
              <a:endParaRPr lang="en-US" altLang="zh-CN" dirty="0"/>
            </a:p>
            <a:p>
              <a:r>
                <a:rPr lang="zh-CN" altLang="en-US" dirty="0"/>
                <a:t>95f7d87c0b1929</a:t>
              </a:r>
            </a:p>
          </p:txBody>
        </p:sp>
        <p:sp>
          <p:nvSpPr>
            <p:cNvPr id="16" name="箭头: 右 15">
              <a:extLst>
                <a:ext uri="{FF2B5EF4-FFF2-40B4-BE49-F238E27FC236}">
                  <a16:creationId xmlns:a16="http://schemas.microsoft.com/office/drawing/2014/main" id="{088B7242-39C4-52EB-FF81-4126CA88B97D}"/>
                </a:ext>
              </a:extLst>
            </p:cNvPr>
            <p:cNvSpPr/>
            <p:nvPr/>
          </p:nvSpPr>
          <p:spPr>
            <a:xfrm>
              <a:off x="4181203" y="3471301"/>
              <a:ext cx="646332" cy="3419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5E5D1C88-550F-2A66-AC24-4CD4ED83AB87}"/>
              </a:ext>
            </a:extLst>
          </p:cNvPr>
          <p:cNvSpPr txBox="1"/>
          <p:nvPr/>
        </p:nvSpPr>
        <p:spPr>
          <a:xfrm>
            <a:off x="1606569" y="4846618"/>
            <a:ext cx="4968607" cy="954107"/>
          </a:xfrm>
          <a:prstGeom prst="rect">
            <a:avLst/>
          </a:prstGeom>
          <a:noFill/>
          <a:ln>
            <a:solidFill>
              <a:schemeClr val="accent1">
                <a:shade val="50000"/>
              </a:schemeClr>
            </a:solidFill>
          </a:ln>
        </p:spPr>
        <p:txBody>
          <a:bodyPr wrap="square">
            <a:spAutoFit/>
          </a:bodyPr>
          <a:lstStyle/>
          <a:p>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Chain:ETH；Blocknumber:15392994；</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time</a:t>
            </a:r>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2022-08-23 06:47:00；</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to</a:t>
            </a:r>
            <a:r>
              <a:rPr lang="en-US" altLang="zh-CN" sz="1400" dirty="0">
                <a:solidFill>
                  <a:srgbClr val="C00000"/>
                </a:solidFill>
                <a:latin typeface="Franklin Gothic Medium" panose="020B0603020102020204" pitchFamily="34" charset="0"/>
              </a:rPr>
              <a:t>: </a:t>
            </a:r>
            <a:r>
              <a:rPr lang="zh-CN" altLang="en-US" sz="1400" dirty="0">
                <a:solidFill>
                  <a:srgbClr val="C00000"/>
                </a:solidFill>
                <a:latin typeface="Franklin Gothic Medium" panose="020B0603020102020204" pitchFamily="34" charset="0"/>
              </a:rPr>
              <a:t> 0xd93206bd0062cc054e397ecccdb8436c3fa5700e；</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Action</a:t>
            </a:r>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 0x42842e；value</a:t>
            </a:r>
            <a:r>
              <a:rPr lang="en-US" altLang="zh-CN" sz="1400" dirty="0">
                <a:solidFill>
                  <a:srgbClr val="C00000"/>
                </a:solidFill>
                <a:latin typeface="Franklin Gothic Medium" panose="020B0603020102020204" pitchFamily="34" charset="0"/>
              </a:rPr>
              <a:t>: </a:t>
            </a:r>
            <a:r>
              <a:rPr lang="zh-CN" altLang="en-US" sz="1400" dirty="0">
                <a:solidFill>
                  <a:srgbClr val="C00000"/>
                </a:solidFill>
                <a:latin typeface="Franklin Gothic Medium" panose="020B0603020102020204" pitchFamily="34" charset="0"/>
              </a:rPr>
              <a:t>0.0</a:t>
            </a:r>
            <a:r>
              <a:rPr lang="en-US" altLang="zh-CN" sz="1400" dirty="0">
                <a:solidFill>
                  <a:srgbClr val="C00000"/>
                </a:solidFill>
                <a:latin typeface="Franklin Gothic Medium" panose="020B0603020102020204" pitchFamily="34" charset="0"/>
              </a:rPr>
              <a:t>}</a:t>
            </a:r>
            <a:endParaRPr lang="zh-CN" altLang="en-US" sz="1400" dirty="0">
              <a:solidFill>
                <a:srgbClr val="C00000"/>
              </a:solidFill>
              <a:latin typeface="Franklin Gothic Medium" panose="020B0603020102020204" pitchFamily="34" charset="0"/>
            </a:endParaRPr>
          </a:p>
        </p:txBody>
      </p:sp>
      <p:grpSp>
        <p:nvGrpSpPr>
          <p:cNvPr id="33" name="组合 32">
            <a:extLst>
              <a:ext uri="{FF2B5EF4-FFF2-40B4-BE49-F238E27FC236}">
                <a16:creationId xmlns:a16="http://schemas.microsoft.com/office/drawing/2014/main" id="{703F6719-A109-5E87-6383-D26C7EA433B5}"/>
              </a:ext>
            </a:extLst>
          </p:cNvPr>
          <p:cNvGrpSpPr/>
          <p:nvPr/>
        </p:nvGrpSpPr>
        <p:grpSpPr>
          <a:xfrm>
            <a:off x="7057143" y="332846"/>
            <a:ext cx="4968607" cy="5907471"/>
            <a:chOff x="7106878" y="562532"/>
            <a:chExt cx="4968607" cy="5907471"/>
          </a:xfrm>
        </p:grpSpPr>
        <p:sp>
          <p:nvSpPr>
            <p:cNvPr id="20" name="文本框 19">
              <a:extLst>
                <a:ext uri="{FF2B5EF4-FFF2-40B4-BE49-F238E27FC236}">
                  <a16:creationId xmlns:a16="http://schemas.microsoft.com/office/drawing/2014/main" id="{820D5B18-E5A8-F583-B1E8-CC45413754E1}"/>
                </a:ext>
              </a:extLst>
            </p:cNvPr>
            <p:cNvSpPr txBox="1"/>
            <p:nvPr/>
          </p:nvSpPr>
          <p:spPr>
            <a:xfrm>
              <a:off x="7106878" y="1807240"/>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2" name="文本框 21">
              <a:extLst>
                <a:ext uri="{FF2B5EF4-FFF2-40B4-BE49-F238E27FC236}">
                  <a16:creationId xmlns:a16="http://schemas.microsoft.com/office/drawing/2014/main" id="{DA423EDC-54D9-5EF4-C5AF-53246C68DB7E}"/>
                </a:ext>
              </a:extLst>
            </p:cNvPr>
            <p:cNvSpPr txBox="1"/>
            <p:nvPr/>
          </p:nvSpPr>
          <p:spPr>
            <a:xfrm>
              <a:off x="7106878" y="5485118"/>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4" name="文本框 23">
              <a:extLst>
                <a:ext uri="{FF2B5EF4-FFF2-40B4-BE49-F238E27FC236}">
                  <a16:creationId xmlns:a16="http://schemas.microsoft.com/office/drawing/2014/main" id="{53B737A4-EF46-C793-001A-6FB9436D0E19}"/>
                </a:ext>
              </a:extLst>
            </p:cNvPr>
            <p:cNvSpPr txBox="1"/>
            <p:nvPr/>
          </p:nvSpPr>
          <p:spPr>
            <a:xfrm>
              <a:off x="7106878" y="4254470"/>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a:t>
              </a:r>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6" name="文本框 25">
              <a:extLst>
                <a:ext uri="{FF2B5EF4-FFF2-40B4-BE49-F238E27FC236}">
                  <a16:creationId xmlns:a16="http://schemas.microsoft.com/office/drawing/2014/main" id="{7E4CF03D-3D12-0726-A5EA-DD5AEFB0A965}"/>
                </a:ext>
              </a:extLst>
            </p:cNvPr>
            <p:cNvSpPr txBox="1"/>
            <p:nvPr/>
          </p:nvSpPr>
          <p:spPr>
            <a:xfrm>
              <a:off x="7122004" y="562532"/>
              <a:ext cx="4938355"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8" name="文本框 27">
              <a:extLst>
                <a:ext uri="{FF2B5EF4-FFF2-40B4-BE49-F238E27FC236}">
                  <a16:creationId xmlns:a16="http://schemas.microsoft.com/office/drawing/2014/main" id="{3ED5FDF0-D4D8-A7E8-F97F-11240BD9827B}"/>
                </a:ext>
              </a:extLst>
            </p:cNvPr>
            <p:cNvSpPr txBox="1"/>
            <p:nvPr/>
          </p:nvSpPr>
          <p:spPr>
            <a:xfrm>
              <a:off x="7106878" y="3023824"/>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en-US" altLang="zh-CN" sz="1400" dirty="0">
                  <a:solidFill>
                    <a:srgbClr val="4B5563"/>
                  </a:solidFill>
                  <a:latin typeface="Franklin Gothic Medium" panose="020B0603020102020204" pitchFamily="34" charset="0"/>
                </a:rPr>
                <a:t>t</a:t>
              </a:r>
              <a:r>
                <a:rPr lang="zh-CN" altLang="en-US" sz="1400" dirty="0">
                  <a:solidFill>
                    <a:srgbClr val="4B5563"/>
                  </a:solidFill>
                  <a:latin typeface="Franklin Gothic Medium" panose="020B0603020102020204" pitchFamily="34" charset="0"/>
                </a:rPr>
                <a:t>ime</a:t>
              </a:r>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a:t>
              </a:r>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grpSp>
      <p:sp>
        <p:nvSpPr>
          <p:cNvPr id="31" name="箭头: 右 30">
            <a:extLst>
              <a:ext uri="{FF2B5EF4-FFF2-40B4-BE49-F238E27FC236}">
                <a16:creationId xmlns:a16="http://schemas.microsoft.com/office/drawing/2014/main" id="{1D7805BF-5883-7BD4-26DB-C7544031D022}"/>
              </a:ext>
            </a:extLst>
          </p:cNvPr>
          <p:cNvSpPr/>
          <p:nvPr/>
        </p:nvSpPr>
        <p:spPr>
          <a:xfrm>
            <a:off x="6327267" y="3264748"/>
            <a:ext cx="646332" cy="3419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06F8CD08-6698-9433-C271-392127350EEA}"/>
              </a:ext>
            </a:extLst>
          </p:cNvPr>
          <p:cNvCxnSpPr>
            <a:stCxn id="13" idx="2"/>
          </p:cNvCxnSpPr>
          <p:nvPr/>
        </p:nvCxnSpPr>
        <p:spPr>
          <a:xfrm>
            <a:off x="2381087" y="4359065"/>
            <a:ext cx="0" cy="46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D60116-4112-CEFD-ACF2-F72357EBE0DF}"/>
              </a:ext>
            </a:extLst>
          </p:cNvPr>
          <p:cNvCxnSpPr>
            <a:cxnSpLocks/>
          </p:cNvCxnSpPr>
          <p:nvPr/>
        </p:nvCxnSpPr>
        <p:spPr>
          <a:xfrm>
            <a:off x="5416243" y="4467439"/>
            <a:ext cx="0" cy="37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15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265814" y="899863"/>
            <a:ext cx="11413321" cy="5809281"/>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1077218"/>
          </a:xfrm>
          <a:prstGeom prst="rect">
            <a:avLst/>
          </a:prstGeom>
          <a:noFill/>
        </p:spPr>
        <p:txBody>
          <a:bodyPr wrap="square" rtlCol="0">
            <a:spAutoFit/>
          </a:bodyPr>
          <a:lstStyle/>
          <a:p>
            <a:r>
              <a:rPr lang="en-US" altLang="zh-CN" sz="3200" b="1" dirty="0">
                <a:solidFill>
                  <a:srgbClr val="0070C0"/>
                </a:solidFill>
                <a:cs typeface="+mn-ea"/>
                <a:sym typeface="+mn-lt"/>
              </a:rPr>
              <a:t>Use Case 2: Clustering</a:t>
            </a:r>
            <a:endParaRPr lang="en-US" altLang="zh-CN" sz="3200" dirty="0"/>
          </a:p>
          <a:p>
            <a:endParaRPr lang="zh-CN" altLang="en-US" sz="3200" b="1" dirty="0">
              <a:solidFill>
                <a:srgbClr val="0070C0"/>
              </a:solidFill>
              <a:effectLst/>
              <a:cs typeface="+mn-ea"/>
              <a:sym typeface="+mn-lt"/>
            </a:endParaRPr>
          </a:p>
        </p:txBody>
      </p:sp>
      <p:grpSp>
        <p:nvGrpSpPr>
          <p:cNvPr id="25" name="组合 24">
            <a:extLst>
              <a:ext uri="{FF2B5EF4-FFF2-40B4-BE49-F238E27FC236}">
                <a16:creationId xmlns:a16="http://schemas.microsoft.com/office/drawing/2014/main" id="{FED60C0E-9D13-73AF-DF27-0621FA272BBB}"/>
              </a:ext>
            </a:extLst>
          </p:cNvPr>
          <p:cNvGrpSpPr/>
          <p:nvPr/>
        </p:nvGrpSpPr>
        <p:grpSpPr>
          <a:xfrm>
            <a:off x="2781216" y="2645448"/>
            <a:ext cx="1775637" cy="1467293"/>
            <a:chOff x="5380601" y="2426851"/>
            <a:chExt cx="1775637" cy="1467293"/>
          </a:xfrm>
        </p:grpSpPr>
        <p:sp>
          <p:nvSpPr>
            <p:cNvPr id="16" name="椭圆 15">
              <a:extLst>
                <a:ext uri="{FF2B5EF4-FFF2-40B4-BE49-F238E27FC236}">
                  <a16:creationId xmlns:a16="http://schemas.microsoft.com/office/drawing/2014/main" id="{7D29F2C2-6665-B62C-FF82-18C4B954796A}"/>
                </a:ext>
              </a:extLst>
            </p:cNvPr>
            <p:cNvSpPr/>
            <p:nvPr/>
          </p:nvSpPr>
          <p:spPr>
            <a:xfrm>
              <a:off x="5380601" y="2426851"/>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1F9DF1D-732C-6C0E-0AB0-D139642194C0}"/>
                </a:ext>
              </a:extLst>
            </p:cNvPr>
            <p:cNvSpPr/>
            <p:nvPr/>
          </p:nvSpPr>
          <p:spPr>
            <a:xfrm>
              <a:off x="6175027" y="3008069"/>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1AC1D7DC-B048-4E6F-7B7D-39730E629C40}"/>
                </a:ext>
              </a:extLst>
            </p:cNvPr>
            <p:cNvSpPr/>
            <p:nvPr/>
          </p:nvSpPr>
          <p:spPr>
            <a:xfrm>
              <a:off x="6361814" y="2793719"/>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B928491C-538F-75C2-4D83-5A8BEF2FC98C}"/>
                </a:ext>
              </a:extLst>
            </p:cNvPr>
            <p:cNvSpPr/>
            <p:nvPr/>
          </p:nvSpPr>
          <p:spPr>
            <a:xfrm>
              <a:off x="6008260" y="2746234"/>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C7A640F0-78D4-21A1-B077-76BBE79ED0A3}"/>
                </a:ext>
              </a:extLst>
            </p:cNvPr>
            <p:cNvSpPr/>
            <p:nvPr/>
          </p:nvSpPr>
          <p:spPr>
            <a:xfrm>
              <a:off x="5821473" y="296534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661D1D72-23EF-4CB0-B8E1-5046709D9B9C}"/>
                </a:ext>
              </a:extLst>
            </p:cNvPr>
            <p:cNvSpPr/>
            <p:nvPr/>
          </p:nvSpPr>
          <p:spPr>
            <a:xfrm>
              <a:off x="6492948" y="303491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891B5880-4E9A-7A4C-F758-130D9B861A1F}"/>
                </a:ext>
              </a:extLst>
            </p:cNvPr>
            <p:cNvSpPr/>
            <p:nvPr/>
          </p:nvSpPr>
          <p:spPr>
            <a:xfrm>
              <a:off x="5968030" y="322278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C544DA00-8E82-977E-6434-8D0A5562DCA5}"/>
                </a:ext>
              </a:extLst>
            </p:cNvPr>
            <p:cNvSpPr/>
            <p:nvPr/>
          </p:nvSpPr>
          <p:spPr>
            <a:xfrm>
              <a:off x="6268420" y="3308232"/>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F0D1BD00-D0BE-7C23-4EFF-99ACCCC60956}"/>
                </a:ext>
              </a:extLst>
            </p:cNvPr>
            <p:cNvSpPr/>
            <p:nvPr/>
          </p:nvSpPr>
          <p:spPr>
            <a:xfrm>
              <a:off x="6594675" y="3289757"/>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组合 31">
            <a:extLst>
              <a:ext uri="{FF2B5EF4-FFF2-40B4-BE49-F238E27FC236}">
                <a16:creationId xmlns:a16="http://schemas.microsoft.com/office/drawing/2014/main" id="{185C6FCF-777F-DCB2-3076-E0F3711C8827}"/>
              </a:ext>
            </a:extLst>
          </p:cNvPr>
          <p:cNvGrpSpPr/>
          <p:nvPr/>
        </p:nvGrpSpPr>
        <p:grpSpPr>
          <a:xfrm>
            <a:off x="1422515" y="1391877"/>
            <a:ext cx="1775637" cy="1467293"/>
            <a:chOff x="810637" y="1385827"/>
            <a:chExt cx="1775637" cy="1467293"/>
          </a:xfrm>
        </p:grpSpPr>
        <p:sp>
          <p:nvSpPr>
            <p:cNvPr id="15" name="椭圆 14">
              <a:extLst>
                <a:ext uri="{FF2B5EF4-FFF2-40B4-BE49-F238E27FC236}">
                  <a16:creationId xmlns:a16="http://schemas.microsoft.com/office/drawing/2014/main" id="{021437FC-EBAF-5CEA-6228-8F5CBEFE54CA}"/>
                </a:ext>
              </a:extLst>
            </p:cNvPr>
            <p:cNvSpPr/>
            <p:nvPr/>
          </p:nvSpPr>
          <p:spPr>
            <a:xfrm>
              <a:off x="810637" y="1385827"/>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847EE2D-C829-3CE3-1020-16D56B6B1FB8}"/>
                </a:ext>
              </a:extLst>
            </p:cNvPr>
            <p:cNvSpPr/>
            <p:nvPr/>
          </p:nvSpPr>
          <p:spPr>
            <a:xfrm>
              <a:off x="1309387" y="18433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7C567913-3276-4A10-F903-AD6AAECBE86C}"/>
                </a:ext>
              </a:extLst>
            </p:cNvPr>
            <p:cNvSpPr/>
            <p:nvPr/>
          </p:nvSpPr>
          <p:spPr>
            <a:xfrm>
              <a:off x="1215993" y="2128895"/>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C306F8EC-CCFB-8AE0-8128-516194E5A526}"/>
                </a:ext>
              </a:extLst>
            </p:cNvPr>
            <p:cNvSpPr/>
            <p:nvPr/>
          </p:nvSpPr>
          <p:spPr>
            <a:xfrm>
              <a:off x="1614187" y="21481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3A2DABD0-8042-199F-5520-48F76899E935}"/>
                </a:ext>
              </a:extLst>
            </p:cNvPr>
            <p:cNvSpPr/>
            <p:nvPr/>
          </p:nvSpPr>
          <p:spPr>
            <a:xfrm>
              <a:off x="1620558" y="1707133"/>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AAFA4E2-C25A-8DED-D61B-D0E5D934A3CF}"/>
                </a:ext>
              </a:extLst>
            </p:cNvPr>
            <p:cNvSpPr/>
            <p:nvPr/>
          </p:nvSpPr>
          <p:spPr>
            <a:xfrm>
              <a:off x="1555517" y="1929135"/>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AAEE3CF7-51EF-159D-4FD3-932399D6876A}"/>
                </a:ext>
              </a:extLst>
            </p:cNvPr>
            <p:cNvSpPr/>
            <p:nvPr/>
          </p:nvSpPr>
          <p:spPr>
            <a:xfrm>
              <a:off x="1864052" y="1904924"/>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82018CDE-FE2D-51A7-BD21-FF6BDF389960}"/>
                </a:ext>
              </a:extLst>
            </p:cNvPr>
            <p:cNvSpPr/>
            <p:nvPr/>
          </p:nvSpPr>
          <p:spPr>
            <a:xfrm>
              <a:off x="1380797" y="23005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3" name="组合 32">
            <a:extLst>
              <a:ext uri="{FF2B5EF4-FFF2-40B4-BE49-F238E27FC236}">
                <a16:creationId xmlns:a16="http://schemas.microsoft.com/office/drawing/2014/main" id="{C8E7B4D9-8B6B-ED81-B35F-94C398DAF9AA}"/>
              </a:ext>
            </a:extLst>
          </p:cNvPr>
          <p:cNvGrpSpPr/>
          <p:nvPr/>
        </p:nvGrpSpPr>
        <p:grpSpPr>
          <a:xfrm>
            <a:off x="940000" y="3380391"/>
            <a:ext cx="1775637" cy="1467293"/>
            <a:chOff x="810637" y="1385827"/>
            <a:chExt cx="1775637" cy="1467293"/>
          </a:xfrm>
        </p:grpSpPr>
        <p:sp>
          <p:nvSpPr>
            <p:cNvPr id="34" name="椭圆 33">
              <a:extLst>
                <a:ext uri="{FF2B5EF4-FFF2-40B4-BE49-F238E27FC236}">
                  <a16:creationId xmlns:a16="http://schemas.microsoft.com/office/drawing/2014/main" id="{EFB86D09-D262-80B9-E206-F9F1BB76E122}"/>
                </a:ext>
              </a:extLst>
            </p:cNvPr>
            <p:cNvSpPr/>
            <p:nvPr/>
          </p:nvSpPr>
          <p:spPr>
            <a:xfrm>
              <a:off x="810637" y="1385827"/>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7B646D8-803A-6925-5F77-7938DA12D1A5}"/>
                </a:ext>
              </a:extLst>
            </p:cNvPr>
            <p:cNvSpPr/>
            <p:nvPr/>
          </p:nvSpPr>
          <p:spPr>
            <a:xfrm>
              <a:off x="1309387" y="1843322"/>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D9BA0649-80D6-A872-D667-EEC3041904D9}"/>
                </a:ext>
              </a:extLst>
            </p:cNvPr>
            <p:cNvSpPr/>
            <p:nvPr/>
          </p:nvSpPr>
          <p:spPr>
            <a:xfrm>
              <a:off x="1106365" y="2021493"/>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1C546FFB-C555-094D-3EA9-9CCA2252E45B}"/>
                </a:ext>
              </a:extLst>
            </p:cNvPr>
            <p:cNvSpPr/>
            <p:nvPr/>
          </p:nvSpPr>
          <p:spPr>
            <a:xfrm>
              <a:off x="1614187" y="2148122"/>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79DAF6A8-1D20-8581-7B19-32B004CDAD89}"/>
                </a:ext>
              </a:extLst>
            </p:cNvPr>
            <p:cNvSpPr/>
            <p:nvPr/>
          </p:nvSpPr>
          <p:spPr>
            <a:xfrm>
              <a:off x="1620558" y="1707133"/>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7A31A953-038D-86AB-9D76-507D41BC6704}"/>
                </a:ext>
              </a:extLst>
            </p:cNvPr>
            <p:cNvSpPr/>
            <p:nvPr/>
          </p:nvSpPr>
          <p:spPr>
            <a:xfrm>
              <a:off x="1901530" y="1946550"/>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514E3183-4B64-C82B-4DE8-D2D1E81C7E22}"/>
                </a:ext>
              </a:extLst>
            </p:cNvPr>
            <p:cNvSpPr/>
            <p:nvPr/>
          </p:nvSpPr>
          <p:spPr>
            <a:xfrm>
              <a:off x="1937989" y="1671695"/>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76934B10-EEF7-7B00-496A-D39D9752E330}"/>
                </a:ext>
              </a:extLst>
            </p:cNvPr>
            <p:cNvSpPr/>
            <p:nvPr/>
          </p:nvSpPr>
          <p:spPr>
            <a:xfrm>
              <a:off x="1944886" y="2228208"/>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文本框 43">
            <a:extLst>
              <a:ext uri="{FF2B5EF4-FFF2-40B4-BE49-F238E27FC236}">
                <a16:creationId xmlns:a16="http://schemas.microsoft.com/office/drawing/2014/main" id="{B36DF418-0E0C-F3F0-24CB-67C75FA83367}"/>
              </a:ext>
            </a:extLst>
          </p:cNvPr>
          <p:cNvSpPr txBox="1"/>
          <p:nvPr/>
        </p:nvSpPr>
        <p:spPr>
          <a:xfrm>
            <a:off x="4934625" y="1243183"/>
            <a:ext cx="6233433" cy="3781035"/>
          </a:xfrm>
          <a:prstGeom prst="rect">
            <a:avLst/>
          </a:prstGeom>
          <a:noFill/>
        </p:spPr>
        <p:txBody>
          <a:bodyPr wrap="square">
            <a:spAutoFit/>
          </a:bodyPr>
          <a:lstStyle/>
          <a:p>
            <a:pPr marL="342900" indent="-342900">
              <a:lnSpc>
                <a:spcPct val="150000"/>
              </a:lnSpc>
              <a:buAutoNum type="arabicPeriod"/>
            </a:pPr>
            <a:r>
              <a:rPr lang="en-US" altLang="zh-CN" dirty="0">
                <a:solidFill>
                  <a:srgbClr val="4B5563"/>
                </a:solidFill>
                <a:latin typeface="Franklin Gothic Medium" panose="020B0603020102020204" pitchFamily="34" charset="0"/>
              </a:rPr>
              <a:t>Sequential Behavior Representation </a:t>
            </a:r>
          </a:p>
          <a:p>
            <a:pPr marL="342900" indent="-342900">
              <a:lnSpc>
                <a:spcPct val="150000"/>
              </a:lnSpc>
              <a:buAutoNum type="arabicPeriod"/>
            </a:pPr>
            <a:r>
              <a:rPr lang="en-US" altLang="zh-CN" dirty="0">
                <a:solidFill>
                  <a:srgbClr val="4B5563"/>
                </a:solidFill>
                <a:latin typeface="Franklin Gothic Medium" panose="020B0603020102020204" pitchFamily="34" charset="0"/>
              </a:rPr>
              <a:t>Similarity Definition</a:t>
            </a:r>
          </a:p>
          <a:p>
            <a:pPr marL="342900" indent="-342900">
              <a:lnSpc>
                <a:spcPct val="150000"/>
              </a:lnSpc>
              <a:buAutoNum type="arabicPeriod"/>
            </a:pPr>
            <a:endParaRPr lang="en-US" altLang="zh-CN" dirty="0">
              <a:solidFill>
                <a:srgbClr val="4B5563"/>
              </a:solidFill>
              <a:latin typeface="Franklin Gothic Medium" panose="020B0603020102020204" pitchFamily="34" charset="0"/>
            </a:endParaRPr>
          </a:p>
          <a:p>
            <a:pPr marL="342900" indent="-342900">
              <a:lnSpc>
                <a:spcPct val="150000"/>
              </a:lnSpc>
              <a:buAutoNum type="arabicPeriod"/>
            </a:pPr>
            <a:r>
              <a:rPr lang="en-US" altLang="zh-CN" dirty="0">
                <a:solidFill>
                  <a:srgbClr val="4B5563"/>
                </a:solidFill>
                <a:latin typeface="Franklin Gothic Medium" panose="020B0603020102020204" pitchFamily="34" charset="0"/>
              </a:rPr>
              <a:t>Clustering</a:t>
            </a:r>
            <a:r>
              <a:rPr lang="zh-CN" altLang="en-US" dirty="0">
                <a:solidFill>
                  <a:srgbClr val="4B5563"/>
                </a:solidFill>
                <a:latin typeface="Franklin Gothic Medium" panose="020B0603020102020204" pitchFamily="34" charset="0"/>
              </a:rPr>
              <a:t>：</a:t>
            </a:r>
            <a:r>
              <a:rPr lang="en-US" altLang="zh-CN" dirty="0">
                <a:solidFill>
                  <a:srgbClr val="4B5563"/>
                </a:solidFill>
                <a:latin typeface="Franklin Gothic Medium" panose="020B0603020102020204" pitchFamily="34" charset="0"/>
              </a:rPr>
              <a:t>A variety of distance-based algorithms such as </a:t>
            </a:r>
            <a:r>
              <a:rPr lang="en-US" altLang="zh-CN" dirty="0">
                <a:solidFill>
                  <a:srgbClr val="00B050"/>
                </a:solidFill>
                <a:latin typeface="Franklin Gothic Medium" panose="020B0603020102020204" pitchFamily="34" charset="0"/>
              </a:rPr>
              <a:t>spectral clustering</a:t>
            </a:r>
            <a:r>
              <a:rPr lang="en-US" altLang="zh-CN" dirty="0">
                <a:solidFill>
                  <a:srgbClr val="4B5563"/>
                </a:solidFill>
                <a:latin typeface="Franklin Gothic Medium" panose="020B0603020102020204" pitchFamily="34" charset="0"/>
              </a:rPr>
              <a:t>, </a:t>
            </a:r>
            <a:r>
              <a:rPr lang="en-US" altLang="zh-CN" dirty="0">
                <a:solidFill>
                  <a:srgbClr val="00B050"/>
                </a:solidFill>
                <a:latin typeface="Franklin Gothic Medium" panose="020B0603020102020204" pitchFamily="34" charset="0"/>
              </a:rPr>
              <a:t>hierarchical clustering</a:t>
            </a:r>
            <a:r>
              <a:rPr lang="en-US" altLang="zh-CN" dirty="0">
                <a:solidFill>
                  <a:srgbClr val="4B5563"/>
                </a:solidFill>
                <a:latin typeface="Franklin Gothic Medium" panose="020B0603020102020204" pitchFamily="34" charset="0"/>
              </a:rPr>
              <a:t> can be used. Here, Connected Component Based Clustering,</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If (A,B) in a cluster; (B,C) in a cluster, then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(A,B,C) are all in the same cluster</a:t>
            </a:r>
          </a:p>
          <a:p>
            <a:pPr lvl="1">
              <a:lnSpc>
                <a:spcPct val="150000"/>
              </a:lnSpc>
            </a:pPr>
            <a:r>
              <a:rPr lang="en-US" altLang="zh-CN" dirty="0">
                <a:solidFill>
                  <a:srgbClr val="4B5563"/>
                </a:solidFill>
                <a:latin typeface="Franklin Gothic Medium" panose="020B0603020102020204" pitchFamily="34" charset="0"/>
              </a:rPr>
              <a:t>Result in 115 clusters with size &gt;=5 </a:t>
            </a:r>
          </a:p>
        </p:txBody>
      </p:sp>
      <p:cxnSp>
        <p:nvCxnSpPr>
          <p:cNvPr id="50" name="直接连接符 49">
            <a:extLst>
              <a:ext uri="{FF2B5EF4-FFF2-40B4-BE49-F238E27FC236}">
                <a16:creationId xmlns:a16="http://schemas.microsoft.com/office/drawing/2014/main" id="{F504F773-D146-2173-CDF9-E28F45E77B1A}"/>
              </a:ext>
            </a:extLst>
          </p:cNvPr>
          <p:cNvCxnSpPr>
            <a:stCxn id="20" idx="0"/>
            <a:endCxn id="19" idx="2"/>
          </p:cNvCxnSpPr>
          <p:nvPr/>
        </p:nvCxnSpPr>
        <p:spPr>
          <a:xfrm flipV="1">
            <a:off x="3315482" y="3111324"/>
            <a:ext cx="120747" cy="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54D8C5-DBE6-ADE1-494A-0E350269314E}"/>
              </a:ext>
            </a:extLst>
          </p:cNvPr>
          <p:cNvCxnSpPr>
            <a:stCxn id="18" idx="5"/>
            <a:endCxn id="21" idx="0"/>
          </p:cNvCxnSpPr>
          <p:nvPr/>
        </p:nvCxnSpPr>
        <p:spPr>
          <a:xfrm>
            <a:off x="3921862" y="3158809"/>
            <a:ext cx="65095" cy="94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AD15BBC-E840-5021-39A8-8EB1E73906AC}"/>
              </a:ext>
            </a:extLst>
          </p:cNvPr>
          <p:cNvCxnSpPr>
            <a:stCxn id="21" idx="5"/>
            <a:endCxn id="24" idx="0"/>
          </p:cNvCxnSpPr>
          <p:nvPr/>
        </p:nvCxnSpPr>
        <p:spPr>
          <a:xfrm>
            <a:off x="4052996" y="3400006"/>
            <a:ext cx="35688" cy="10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8539198-0C57-C87F-5D44-0901FE2FA407}"/>
              </a:ext>
            </a:extLst>
          </p:cNvPr>
          <p:cNvCxnSpPr>
            <a:cxnSpLocks/>
            <a:endCxn id="17" idx="0"/>
          </p:cNvCxnSpPr>
          <p:nvPr/>
        </p:nvCxnSpPr>
        <p:spPr>
          <a:xfrm>
            <a:off x="3560951" y="3118098"/>
            <a:ext cx="108085" cy="108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063993A-A932-1A31-73B1-26A64C6AC4B2}"/>
              </a:ext>
            </a:extLst>
          </p:cNvPr>
          <p:cNvCxnSpPr>
            <a:cxnSpLocks/>
            <a:stCxn id="17" idx="4"/>
            <a:endCxn id="23" idx="0"/>
          </p:cNvCxnSpPr>
          <p:nvPr/>
        </p:nvCxnSpPr>
        <p:spPr>
          <a:xfrm>
            <a:off x="3669036" y="3398293"/>
            <a:ext cx="93393" cy="128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E4BAACB-9FEF-A714-9B8B-8EF870726AC0}"/>
              </a:ext>
            </a:extLst>
          </p:cNvPr>
          <p:cNvCxnSpPr>
            <a:cxnSpLocks/>
            <a:stCxn id="23" idx="6"/>
            <a:endCxn id="24" idx="2"/>
          </p:cNvCxnSpPr>
          <p:nvPr/>
        </p:nvCxnSpPr>
        <p:spPr>
          <a:xfrm flipV="1">
            <a:off x="3855822" y="3594168"/>
            <a:ext cx="139468" cy="18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99E3668-AFD7-B6CC-7335-F5717953C513}"/>
              </a:ext>
            </a:extLst>
          </p:cNvPr>
          <p:cNvCxnSpPr>
            <a:cxnSpLocks/>
            <a:stCxn id="20" idx="5"/>
            <a:endCxn id="22" idx="0"/>
          </p:cNvCxnSpPr>
          <p:nvPr/>
        </p:nvCxnSpPr>
        <p:spPr>
          <a:xfrm>
            <a:off x="3381521" y="3330436"/>
            <a:ext cx="80518" cy="110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AE835A7-3D0E-B786-53AC-11F3FA8AE82C}"/>
              </a:ext>
            </a:extLst>
          </p:cNvPr>
          <p:cNvCxnSpPr>
            <a:cxnSpLocks/>
            <a:stCxn id="17" idx="6"/>
            <a:endCxn id="21" idx="2"/>
          </p:cNvCxnSpPr>
          <p:nvPr/>
        </p:nvCxnSpPr>
        <p:spPr>
          <a:xfrm>
            <a:off x="3762429" y="3312480"/>
            <a:ext cx="131134" cy="26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219C02D-43FB-3671-25CA-CC988953457F}"/>
              </a:ext>
            </a:extLst>
          </p:cNvPr>
          <p:cNvCxnSpPr>
            <a:cxnSpLocks/>
            <a:stCxn id="38" idx="6"/>
            <a:endCxn id="40" idx="2"/>
          </p:cNvCxnSpPr>
          <p:nvPr/>
        </p:nvCxnSpPr>
        <p:spPr>
          <a:xfrm flipV="1">
            <a:off x="1936708" y="3752073"/>
            <a:ext cx="130644" cy="35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D382992-3810-45FC-E51C-3044CE102FDE}"/>
              </a:ext>
            </a:extLst>
          </p:cNvPr>
          <p:cNvCxnSpPr>
            <a:cxnSpLocks/>
            <a:stCxn id="35" idx="6"/>
            <a:endCxn id="39" idx="2"/>
          </p:cNvCxnSpPr>
          <p:nvPr/>
        </p:nvCxnSpPr>
        <p:spPr>
          <a:xfrm>
            <a:off x="1625537" y="3923700"/>
            <a:ext cx="405356" cy="10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44C8C01-C79D-4467-F2E8-614B8FABF892}"/>
              </a:ext>
            </a:extLst>
          </p:cNvPr>
          <p:cNvCxnSpPr>
            <a:cxnSpLocks/>
            <a:endCxn id="37" idx="0"/>
          </p:cNvCxnSpPr>
          <p:nvPr/>
        </p:nvCxnSpPr>
        <p:spPr>
          <a:xfrm flipH="1">
            <a:off x="1836944" y="3868812"/>
            <a:ext cx="6370" cy="273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4570F2A-5965-3069-AFC0-FA527A19E9E5}"/>
              </a:ext>
            </a:extLst>
          </p:cNvPr>
          <p:cNvCxnSpPr>
            <a:cxnSpLocks/>
            <a:stCxn id="41" idx="0"/>
            <a:endCxn id="35" idx="5"/>
          </p:cNvCxnSpPr>
          <p:nvPr/>
        </p:nvCxnSpPr>
        <p:spPr>
          <a:xfrm flipH="1" flipV="1">
            <a:off x="1598183" y="3984379"/>
            <a:ext cx="569460" cy="238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A89D362-B57C-05FB-59D1-501BD0D22CC6}"/>
              </a:ext>
            </a:extLst>
          </p:cNvPr>
          <p:cNvCxnSpPr>
            <a:cxnSpLocks/>
            <a:stCxn id="40" idx="5"/>
            <a:endCxn id="41" idx="7"/>
          </p:cNvCxnSpPr>
          <p:nvPr/>
        </p:nvCxnSpPr>
        <p:spPr>
          <a:xfrm>
            <a:off x="2226785" y="3812752"/>
            <a:ext cx="6897" cy="435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5A18A79-8FF5-82B2-E438-B8BCE33C0056}"/>
              </a:ext>
            </a:extLst>
          </p:cNvPr>
          <p:cNvCxnSpPr>
            <a:cxnSpLocks/>
            <a:stCxn id="36" idx="6"/>
            <a:endCxn id="35" idx="3"/>
          </p:cNvCxnSpPr>
          <p:nvPr/>
        </p:nvCxnSpPr>
        <p:spPr>
          <a:xfrm flipV="1">
            <a:off x="1422515" y="3984379"/>
            <a:ext cx="43589" cy="117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4863212-6C2D-557A-79F4-07DE68C87ECA}"/>
              </a:ext>
            </a:extLst>
          </p:cNvPr>
          <p:cNvCxnSpPr>
            <a:cxnSpLocks/>
            <a:endCxn id="30" idx="2"/>
          </p:cNvCxnSpPr>
          <p:nvPr/>
        </p:nvCxnSpPr>
        <p:spPr>
          <a:xfrm flipV="1">
            <a:off x="2354182" y="1996788"/>
            <a:ext cx="121748" cy="2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7FB5D46-D96C-3B27-020E-A26E43974292}"/>
              </a:ext>
            </a:extLst>
          </p:cNvPr>
          <p:cNvCxnSpPr>
            <a:cxnSpLocks/>
            <a:stCxn id="27" idx="7"/>
            <a:endCxn id="30" idx="3"/>
          </p:cNvCxnSpPr>
          <p:nvPr/>
        </p:nvCxnSpPr>
        <p:spPr>
          <a:xfrm flipV="1">
            <a:off x="2385498" y="2057467"/>
            <a:ext cx="117786" cy="121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D105033-7F59-506B-7860-5B9F1EBC39C8}"/>
              </a:ext>
            </a:extLst>
          </p:cNvPr>
          <p:cNvCxnSpPr>
            <a:cxnSpLocks/>
            <a:stCxn id="12" idx="7"/>
            <a:endCxn id="28" idx="2"/>
          </p:cNvCxnSpPr>
          <p:nvPr/>
        </p:nvCxnSpPr>
        <p:spPr>
          <a:xfrm flipV="1">
            <a:off x="2080698" y="1798997"/>
            <a:ext cx="151738" cy="75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FEEF5CD-DA65-0DD8-E2F6-41BDB60B1874}"/>
              </a:ext>
            </a:extLst>
          </p:cNvPr>
          <p:cNvCxnSpPr>
            <a:cxnSpLocks/>
            <a:stCxn id="26" idx="7"/>
            <a:endCxn id="29" idx="3"/>
          </p:cNvCxnSpPr>
          <p:nvPr/>
        </p:nvCxnSpPr>
        <p:spPr>
          <a:xfrm flipV="1">
            <a:off x="1987304" y="2081678"/>
            <a:ext cx="207445" cy="78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174C388-095B-0B7D-5E3C-37AD1F59A541}"/>
              </a:ext>
            </a:extLst>
          </p:cNvPr>
          <p:cNvCxnSpPr>
            <a:cxnSpLocks/>
            <a:stCxn id="31" idx="7"/>
            <a:endCxn id="12" idx="4"/>
          </p:cNvCxnSpPr>
          <p:nvPr/>
        </p:nvCxnSpPr>
        <p:spPr>
          <a:xfrm flipH="1" flipV="1">
            <a:off x="2014659" y="2020999"/>
            <a:ext cx="137449" cy="310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040B46B-E3F7-C8C3-E848-1FC51450D867}"/>
              </a:ext>
            </a:extLst>
          </p:cNvPr>
          <p:cNvCxnSpPr>
            <a:cxnSpLocks/>
            <a:stCxn id="31" idx="7"/>
            <a:endCxn id="27" idx="3"/>
          </p:cNvCxnSpPr>
          <p:nvPr/>
        </p:nvCxnSpPr>
        <p:spPr>
          <a:xfrm flipV="1">
            <a:off x="2152108" y="2300665"/>
            <a:ext cx="101311" cy="3104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8" name="表格 107">
            <a:extLst>
              <a:ext uri="{FF2B5EF4-FFF2-40B4-BE49-F238E27FC236}">
                <a16:creationId xmlns:a16="http://schemas.microsoft.com/office/drawing/2014/main" id="{26AEF2F6-3DF8-02C4-3646-B7ACC6AF20DB}"/>
              </a:ext>
            </a:extLst>
          </p:cNvPr>
          <p:cNvGraphicFramePr>
            <a:graphicFrameLocks noGrp="1"/>
          </p:cNvGraphicFramePr>
          <p:nvPr/>
        </p:nvGraphicFramePr>
        <p:xfrm>
          <a:off x="597775" y="5425864"/>
          <a:ext cx="10619574" cy="1219200"/>
        </p:xfrm>
        <a:graphic>
          <a:graphicData uri="http://schemas.openxmlformats.org/drawingml/2006/table">
            <a:tbl>
              <a:tblPr firstRow="1" bandRow="1">
                <a:tableStyleId>{1FECB4D8-DB02-4DC6-A0A2-4F2EBAE1DC90}</a:tableStyleId>
              </a:tblPr>
              <a:tblGrid>
                <a:gridCol w="1342748">
                  <a:extLst>
                    <a:ext uri="{9D8B030D-6E8A-4147-A177-3AD203B41FA5}">
                      <a16:colId xmlns:a16="http://schemas.microsoft.com/office/drawing/2014/main" val="20001"/>
                    </a:ext>
                  </a:extLst>
                </a:gridCol>
                <a:gridCol w="749417">
                  <a:extLst>
                    <a:ext uri="{9D8B030D-6E8A-4147-A177-3AD203B41FA5}">
                      <a16:colId xmlns:a16="http://schemas.microsoft.com/office/drawing/2014/main" val="1993954351"/>
                    </a:ext>
                  </a:extLst>
                </a:gridCol>
                <a:gridCol w="822294">
                  <a:extLst>
                    <a:ext uri="{9D8B030D-6E8A-4147-A177-3AD203B41FA5}">
                      <a16:colId xmlns:a16="http://schemas.microsoft.com/office/drawing/2014/main" val="20003"/>
                    </a:ext>
                  </a:extLst>
                </a:gridCol>
                <a:gridCol w="884747">
                  <a:extLst>
                    <a:ext uri="{9D8B030D-6E8A-4147-A177-3AD203B41FA5}">
                      <a16:colId xmlns:a16="http://schemas.microsoft.com/office/drawing/2014/main" val="376699381"/>
                    </a:ext>
                  </a:extLst>
                </a:gridCol>
                <a:gridCol w="905563">
                  <a:extLst>
                    <a:ext uri="{9D8B030D-6E8A-4147-A177-3AD203B41FA5}">
                      <a16:colId xmlns:a16="http://schemas.microsoft.com/office/drawing/2014/main" val="1034515407"/>
                    </a:ext>
                  </a:extLst>
                </a:gridCol>
                <a:gridCol w="978427">
                  <a:extLst>
                    <a:ext uri="{9D8B030D-6E8A-4147-A177-3AD203B41FA5}">
                      <a16:colId xmlns:a16="http://schemas.microsoft.com/office/drawing/2014/main" val="2507256289"/>
                    </a:ext>
                  </a:extLst>
                </a:gridCol>
                <a:gridCol w="863929">
                  <a:extLst>
                    <a:ext uri="{9D8B030D-6E8A-4147-A177-3AD203B41FA5}">
                      <a16:colId xmlns:a16="http://schemas.microsoft.com/office/drawing/2014/main" val="3947313595"/>
                    </a:ext>
                  </a:extLst>
                </a:gridCol>
                <a:gridCol w="947199">
                  <a:extLst>
                    <a:ext uri="{9D8B030D-6E8A-4147-A177-3AD203B41FA5}">
                      <a16:colId xmlns:a16="http://schemas.microsoft.com/office/drawing/2014/main" val="3325003423"/>
                    </a:ext>
                  </a:extLst>
                </a:gridCol>
                <a:gridCol w="737532">
                  <a:extLst>
                    <a:ext uri="{9D8B030D-6E8A-4147-A177-3AD203B41FA5}">
                      <a16:colId xmlns:a16="http://schemas.microsoft.com/office/drawing/2014/main" val="2176430031"/>
                    </a:ext>
                  </a:extLst>
                </a:gridCol>
                <a:gridCol w="896646">
                  <a:extLst>
                    <a:ext uri="{9D8B030D-6E8A-4147-A177-3AD203B41FA5}">
                      <a16:colId xmlns:a16="http://schemas.microsoft.com/office/drawing/2014/main" val="1704519336"/>
                    </a:ext>
                  </a:extLst>
                </a:gridCol>
                <a:gridCol w="1491072">
                  <a:extLst>
                    <a:ext uri="{9D8B030D-6E8A-4147-A177-3AD203B41FA5}">
                      <a16:colId xmlns:a16="http://schemas.microsoft.com/office/drawing/2014/main" val="3761447509"/>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Cluster Size</a:t>
                      </a:r>
                      <a:endParaRPr lang="zh-CN" altLang="en-US" sz="1600" dirty="0">
                        <a:solidFill>
                          <a:schemeClr val="bg1"/>
                        </a:solidFill>
                        <a:cs typeface="+mn-ea"/>
                        <a:sym typeface="+mn-lt"/>
                      </a:endParaRPr>
                    </a:p>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600" dirty="0">
                        <a:solidFill>
                          <a:schemeClr val="bg1"/>
                        </a:solidFill>
                        <a:cs typeface="+mn-ea"/>
                        <a:sym typeface="+mn-lt"/>
                      </a:endParaRPr>
                    </a:p>
                  </a:txBody>
                  <a:tcPr marL="121920" marR="121920" marT="60960" marB="60960" anchor="ct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[2,5)</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[5,10)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[10,20)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[20,30)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[30,40)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[40,50)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[50,60)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=75</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=192</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&gt;=5 Total </a:t>
                      </a:r>
                      <a:endParaRPr lang="zh-CN" altLang="en-US" sz="16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400" b="1" dirty="0">
                          <a:solidFill>
                            <a:srgbClr val="0070C0"/>
                          </a:solidFill>
                          <a:cs typeface="+mn-ea"/>
                          <a:sym typeface="+mn-lt"/>
                        </a:rPr>
                        <a:t># of </a:t>
                      </a:r>
                      <a:r>
                        <a:rPr lang="en-US" altLang="zh-CN" sz="1400" b="1" dirty="0" err="1">
                          <a:solidFill>
                            <a:srgbClr val="0070C0"/>
                          </a:solidFill>
                          <a:cs typeface="+mn-ea"/>
                          <a:sym typeface="+mn-lt"/>
                        </a:rPr>
                        <a:t>CLusters</a:t>
                      </a:r>
                      <a:r>
                        <a:rPr lang="en-US" altLang="zh-CN" sz="1400" b="1" dirty="0">
                          <a:solidFill>
                            <a:srgbClr val="0070C0"/>
                          </a:solidFill>
                          <a:cs typeface="+mn-ea"/>
                          <a:sym typeface="+mn-lt"/>
                        </a:rPr>
                        <a:t> </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b="0" dirty="0">
                          <a:solidFill>
                            <a:srgbClr val="00B050"/>
                          </a:solidFill>
                          <a:cs typeface="+mn-ea"/>
                          <a:sym typeface="+mn-lt"/>
                        </a:rPr>
                        <a:t>380</a:t>
                      </a:r>
                      <a:endParaRPr lang="zh-CN" altLang="en-US" sz="1400" b="0" kern="1200" dirty="0">
                        <a:solidFill>
                          <a:srgbClr val="00B05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dirty="0">
                          <a:solidFill>
                            <a:srgbClr val="FF0000"/>
                          </a:solidFill>
                          <a:cs typeface="+mn-ea"/>
                          <a:sym typeface="+mn-lt"/>
                        </a:rPr>
                        <a:t>74</a:t>
                      </a:r>
                      <a:endParaRPr lang="zh-CN" altLang="en-US" sz="1400" dirty="0">
                        <a:solidFill>
                          <a:srgbClr val="FF000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dirty="0">
                          <a:solidFill>
                            <a:srgbClr val="FF0000"/>
                          </a:solidFill>
                          <a:cs typeface="+mn-ea"/>
                          <a:sym typeface="+mn-lt"/>
                        </a:rPr>
                        <a:t>19</a:t>
                      </a:r>
                      <a:endParaRPr lang="zh-CN" altLang="en-US" sz="1400" dirty="0">
                        <a:solidFill>
                          <a:srgbClr val="FF000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8</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6</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3</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3</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1</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1</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b="1" kern="1200" dirty="0">
                          <a:solidFill>
                            <a:srgbClr val="FF0000"/>
                          </a:solidFill>
                          <a:latin typeface="+mn-lt"/>
                          <a:ea typeface="+mn-ea"/>
                          <a:cs typeface="+mn-cs"/>
                          <a:sym typeface="+mn-lt"/>
                        </a:rPr>
                        <a:t>115 Clusters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b="1" kern="1200" dirty="0">
                          <a:solidFill>
                            <a:srgbClr val="FF0000"/>
                          </a:solidFill>
                          <a:latin typeface="+mn-lt"/>
                          <a:ea typeface="+mn-ea"/>
                          <a:cs typeface="+mn-cs"/>
                          <a:sym typeface="+mn-lt"/>
                        </a:rPr>
                        <a:t>(1669 Sybils)</a:t>
                      </a:r>
                      <a:endParaRPr lang="zh-CN" altLang="en-US" sz="1100" b="1"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20658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597326" y="1023481"/>
            <a:ext cx="10997347" cy="5386945"/>
          </a:xfrm>
          <a:prstGeom prst="round2DiagRect">
            <a:avLst>
              <a:gd name="adj1" fmla="val 20799"/>
              <a:gd name="adj2" fmla="val 14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Example 1</a:t>
            </a:r>
            <a:endParaRPr lang="en-US" altLang="zh-CN" sz="3200" dirty="0"/>
          </a:p>
        </p:txBody>
      </p:sp>
      <p:graphicFrame>
        <p:nvGraphicFramePr>
          <p:cNvPr id="5" name="表格 4">
            <a:extLst>
              <a:ext uri="{FF2B5EF4-FFF2-40B4-BE49-F238E27FC236}">
                <a16:creationId xmlns:a16="http://schemas.microsoft.com/office/drawing/2014/main" id="{9C1F0180-40FE-5850-FD94-961766560FBF}"/>
              </a:ext>
            </a:extLst>
          </p:cNvPr>
          <p:cNvGraphicFramePr>
            <a:graphicFrameLocks noGrp="1"/>
          </p:cNvGraphicFramePr>
          <p:nvPr/>
        </p:nvGraphicFramePr>
        <p:xfrm>
          <a:off x="1491316" y="1487169"/>
          <a:ext cx="2890170" cy="4233672"/>
        </p:xfrm>
        <a:graphic>
          <a:graphicData uri="http://schemas.openxmlformats.org/drawingml/2006/table">
            <a:tbl>
              <a:tblPr firstRow="1" bandRow="1">
                <a:tableStyleId>{1FECB4D8-DB02-4DC6-A0A2-4F2EBAE1DC90}</a:tableStyleId>
              </a:tblPr>
              <a:tblGrid>
                <a:gridCol w="1854906">
                  <a:extLst>
                    <a:ext uri="{9D8B030D-6E8A-4147-A177-3AD203B41FA5}">
                      <a16:colId xmlns:a16="http://schemas.microsoft.com/office/drawing/2014/main" val="20001"/>
                    </a:ext>
                  </a:extLst>
                </a:gridCol>
                <a:gridCol w="1035264">
                  <a:extLst>
                    <a:ext uri="{9D8B030D-6E8A-4147-A177-3AD203B41FA5}">
                      <a16:colId xmlns:a16="http://schemas.microsoft.com/office/drawing/2014/main" val="1993954351"/>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The   Cluster </a:t>
                      </a:r>
                    </a:p>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of</a:t>
                      </a:r>
                      <a:r>
                        <a:rPr lang="zh-CN" altLang="en-US" sz="1400" dirty="0">
                          <a:solidFill>
                            <a:schemeClr val="bg1"/>
                          </a:solidFill>
                          <a:cs typeface="+mn-ea"/>
                          <a:sym typeface="+mn-lt"/>
                        </a:rPr>
                        <a:t> </a:t>
                      </a:r>
                      <a:r>
                        <a:rPr lang="en-US" altLang="zh-CN" sz="1400" dirty="0">
                          <a:solidFill>
                            <a:schemeClr val="bg1"/>
                          </a:solidFill>
                          <a:cs typeface="+mn-ea"/>
                          <a:sym typeface="+mn-lt"/>
                        </a:rPr>
                        <a:t>Size = 75</a:t>
                      </a:r>
                      <a:endParaRPr lang="zh-CN" altLang="en-US" sz="1400" dirty="0">
                        <a:solidFill>
                          <a:schemeClr val="bg1"/>
                        </a:solidFill>
                        <a:cs typeface="+mn-ea"/>
                        <a:sym typeface="+mn-lt"/>
                      </a:endParaRPr>
                    </a:p>
                  </a:txBody>
                  <a:tcPr marL="121920" marR="121920" marT="60960" marB="60960" anchor="ct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 of </a:t>
                      </a:r>
                    </a:p>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Actions</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400" b="1" dirty="0">
                          <a:solidFill>
                            <a:srgbClr val="0070C0"/>
                          </a:solidFill>
                          <a:cs typeface="+mn-ea"/>
                          <a:sym typeface="+mn-lt"/>
                        </a:rPr>
                        <a:t>1</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0001"/>
                  </a:ext>
                </a:extLst>
              </a:tr>
              <a:tr h="295704">
                <a:tc>
                  <a:txBody>
                    <a:bodyPr/>
                    <a:lstStyle/>
                    <a:p>
                      <a:pPr algn="ctr">
                        <a:lnSpc>
                          <a:spcPct val="150000"/>
                        </a:lnSpc>
                      </a:pPr>
                      <a:r>
                        <a:rPr lang="en-US" altLang="zh-CN" sz="1400" b="1" dirty="0">
                          <a:solidFill>
                            <a:srgbClr val="0070C0"/>
                          </a:solidFill>
                          <a:cs typeface="+mn-ea"/>
                          <a:sym typeface="+mn-lt"/>
                        </a:rPr>
                        <a:t>2</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2816544384"/>
                  </a:ext>
                </a:extLst>
              </a:tr>
              <a:tr h="295704">
                <a:tc>
                  <a:txBody>
                    <a:bodyPr/>
                    <a:lstStyle/>
                    <a:p>
                      <a:pPr algn="ctr">
                        <a:lnSpc>
                          <a:spcPct val="150000"/>
                        </a:lnSpc>
                      </a:pPr>
                      <a:r>
                        <a:rPr lang="en-US" altLang="zh-CN" sz="1400" b="1" dirty="0">
                          <a:solidFill>
                            <a:srgbClr val="0070C0"/>
                          </a:solidFill>
                          <a:cs typeface="+mn-ea"/>
                          <a:sym typeface="+mn-lt"/>
                        </a:rPr>
                        <a:t>3</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004689418"/>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489891363"/>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814979431"/>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600541002"/>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151669241"/>
                  </a:ext>
                </a:extLst>
              </a:tr>
              <a:tr h="295704">
                <a:tc>
                  <a:txBody>
                    <a:bodyPr/>
                    <a:lstStyle/>
                    <a:p>
                      <a:pPr algn="ctr">
                        <a:lnSpc>
                          <a:spcPct val="150000"/>
                        </a:lnSpc>
                      </a:pPr>
                      <a:r>
                        <a:rPr lang="en-US" altLang="zh-CN" sz="1400" b="1" dirty="0">
                          <a:solidFill>
                            <a:srgbClr val="0070C0"/>
                          </a:solidFill>
                          <a:cs typeface="+mn-ea"/>
                          <a:sym typeface="+mn-lt"/>
                        </a:rPr>
                        <a:t>74</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2890245987"/>
                  </a:ext>
                </a:extLst>
              </a:tr>
              <a:tr h="295704">
                <a:tc>
                  <a:txBody>
                    <a:bodyPr/>
                    <a:lstStyle/>
                    <a:p>
                      <a:pPr algn="ctr">
                        <a:lnSpc>
                          <a:spcPct val="150000"/>
                        </a:lnSpc>
                      </a:pPr>
                      <a:r>
                        <a:rPr lang="en-US" altLang="zh-CN" sz="1400" b="1" dirty="0">
                          <a:solidFill>
                            <a:srgbClr val="0070C0"/>
                          </a:solidFill>
                          <a:cs typeface="+mn-ea"/>
                          <a:sym typeface="+mn-lt"/>
                        </a:rPr>
                        <a:t>75</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9798012"/>
                  </a:ext>
                </a:extLst>
              </a:tr>
            </a:tbl>
          </a:graphicData>
        </a:graphic>
      </p:graphicFrame>
      <p:grpSp>
        <p:nvGrpSpPr>
          <p:cNvPr id="6" name="组合 5">
            <a:extLst>
              <a:ext uri="{FF2B5EF4-FFF2-40B4-BE49-F238E27FC236}">
                <a16:creationId xmlns:a16="http://schemas.microsoft.com/office/drawing/2014/main" id="{B80ED51F-6596-15F2-EF93-CC015E5E2877}"/>
              </a:ext>
            </a:extLst>
          </p:cNvPr>
          <p:cNvGrpSpPr/>
          <p:nvPr/>
        </p:nvGrpSpPr>
        <p:grpSpPr>
          <a:xfrm>
            <a:off x="2773443" y="3265967"/>
            <a:ext cx="2161081" cy="1229680"/>
            <a:chOff x="1443788" y="6330674"/>
            <a:chExt cx="7883092" cy="443994"/>
          </a:xfrm>
        </p:grpSpPr>
        <p:sp>
          <p:nvSpPr>
            <p:cNvPr id="8" name="矩形: 圆角 7">
              <a:extLst>
                <a:ext uri="{FF2B5EF4-FFF2-40B4-BE49-F238E27FC236}">
                  <a16:creationId xmlns:a16="http://schemas.microsoft.com/office/drawing/2014/main" id="{A95FF197-EF0A-9F74-A2D7-43FDE56BB35D}"/>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9" name="矩形: 圆角 4">
              <a:extLst>
                <a:ext uri="{FF2B5EF4-FFF2-40B4-BE49-F238E27FC236}">
                  <a16:creationId xmlns:a16="http://schemas.microsoft.com/office/drawing/2014/main" id="{558F3472-7BF9-2179-A0D7-479BB10ADE97}"/>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ClusterID</a:t>
              </a:r>
              <a:r>
                <a:rPr lang="en-US" sz="1200" kern="1200" dirty="0"/>
                <a:t>: 32  </a:t>
              </a:r>
            </a:p>
            <a:p>
              <a:pPr marL="0" lvl="0" indent="0" algn="ctr" defTabSz="533400">
                <a:lnSpc>
                  <a:spcPct val="90000"/>
                </a:lnSpc>
                <a:spcBef>
                  <a:spcPct val="0"/>
                </a:spcBef>
                <a:spcAft>
                  <a:spcPct val="35000"/>
                </a:spcAft>
                <a:buNone/>
              </a:pPr>
              <a:r>
                <a:rPr lang="en-US" sz="1200" dirty="0" err="1"/>
                <a:t>ClusterSize</a:t>
              </a:r>
              <a:r>
                <a:rPr lang="en-US" sz="1200" dirty="0"/>
                <a:t>: 75 </a:t>
              </a:r>
            </a:p>
            <a:p>
              <a:pPr marL="0" lvl="0" indent="0" algn="ctr" defTabSz="533400">
                <a:lnSpc>
                  <a:spcPct val="90000"/>
                </a:lnSpc>
                <a:spcBef>
                  <a:spcPct val="0"/>
                </a:spcBef>
                <a:spcAft>
                  <a:spcPct val="35000"/>
                </a:spcAft>
                <a:buNone/>
              </a:pPr>
              <a:r>
                <a:rPr lang="en-US" sz="1200" kern="1200" dirty="0"/>
                <a:t>Discovered by: behavior</a:t>
              </a:r>
            </a:p>
            <a:p>
              <a:pPr marL="0" lvl="0" indent="0" algn="ctr" defTabSz="533400">
                <a:lnSpc>
                  <a:spcPct val="90000"/>
                </a:lnSpc>
                <a:spcBef>
                  <a:spcPct val="0"/>
                </a:spcBef>
                <a:spcAft>
                  <a:spcPct val="35000"/>
                </a:spcAft>
                <a:buNone/>
              </a:pPr>
              <a:r>
                <a:rPr lang="en-US" sz="1200" kern="1200" dirty="0"/>
                <a:t> </a:t>
              </a:r>
              <a:r>
                <a:rPr lang="en-US" sz="1200" kern="1200" dirty="0" err="1"/>
                <a:t>RiskL</a:t>
              </a:r>
              <a:r>
                <a:rPr lang="en-US" altLang="zh-CN" sz="1200" kern="1200" dirty="0" err="1"/>
                <a:t>evel</a:t>
              </a:r>
              <a:r>
                <a:rPr lang="en-US" altLang="zh-CN" sz="1200" dirty="0"/>
                <a:t>:</a:t>
              </a:r>
              <a:r>
                <a:rPr lang="zh-CN" altLang="en-US" sz="1200" dirty="0"/>
                <a:t> </a:t>
              </a:r>
              <a:r>
                <a:rPr lang="en-US" altLang="zh-CN" sz="1200" kern="1200" dirty="0"/>
                <a:t>High</a:t>
              </a:r>
              <a:endParaRPr lang="en-US" sz="1200" kern="1200" dirty="0"/>
            </a:p>
          </p:txBody>
        </p:sp>
      </p:grpSp>
      <p:sp>
        <p:nvSpPr>
          <p:cNvPr id="3" name="文本框 2">
            <a:extLst>
              <a:ext uri="{FF2B5EF4-FFF2-40B4-BE49-F238E27FC236}">
                <a16:creationId xmlns:a16="http://schemas.microsoft.com/office/drawing/2014/main" id="{6DCCCBE0-F0C8-8C3A-905A-757AE18A6E59}"/>
              </a:ext>
            </a:extLst>
          </p:cNvPr>
          <p:cNvSpPr txBox="1"/>
          <p:nvPr/>
        </p:nvSpPr>
        <p:spPr>
          <a:xfrm>
            <a:off x="5480373" y="2388235"/>
            <a:ext cx="4991913" cy="3539430"/>
          </a:xfrm>
          <a:prstGeom prst="rect">
            <a:avLst/>
          </a:prstGeom>
          <a:noFill/>
        </p:spPr>
        <p:txBody>
          <a:bodyPr wrap="square">
            <a:spAutoFit/>
          </a:bodyPr>
          <a:lstStyle/>
          <a:p>
            <a:pPr latinLnBrk="1">
              <a:defRPr/>
            </a:pPr>
            <a:r>
              <a:rPr lang="en-US" altLang="zh-CN" sz="1600" dirty="0">
                <a:solidFill>
                  <a:srgbClr val="C00000"/>
                </a:solidFill>
                <a:latin typeface="Franklin Gothic Medium" panose="020B0603020102020204" pitchFamily="34" charset="0"/>
              </a:rPr>
              <a:t>All these addresses has only 4 actions. Apparently from </a:t>
            </a:r>
            <a:r>
              <a:rPr lang="en-US" altLang="zh-CN" sz="1600" dirty="0" err="1">
                <a:solidFill>
                  <a:srgbClr val="C00000"/>
                </a:solidFill>
                <a:latin typeface="Franklin Gothic Medium" panose="020B0603020102020204" pitchFamily="34" charset="0"/>
              </a:rPr>
              <a:t>etherscan</a:t>
            </a:r>
            <a:r>
              <a:rPr lang="en-US" altLang="zh-CN" sz="1600" dirty="0">
                <a:solidFill>
                  <a:srgbClr val="C00000"/>
                </a:solidFill>
                <a:latin typeface="Franklin Gothic Medium" panose="020B0603020102020204" pitchFamily="34" charset="0"/>
              </a:rPr>
              <a:t>, the four actions are</a:t>
            </a:r>
          </a:p>
          <a:p>
            <a:pPr latinLnBrk="1">
              <a:defRPr/>
            </a:pPr>
            <a:endParaRPr lang="en-US" altLang="zh-CN" sz="1600" dirty="0">
              <a:solidFill>
                <a:srgbClr val="C00000"/>
              </a:solidFill>
              <a:latin typeface="Franklin Gothic Medium" panose="020B0603020102020204" pitchFamily="34" charset="0"/>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 </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Transfer in from </a:t>
            </a:r>
            <a:r>
              <a:rPr lang="en-US" altLang="zh-CN" sz="1600" kern="1200" dirty="0" err="1">
                <a:solidFill>
                  <a:srgbClr val="C00000"/>
                </a:solidFill>
                <a:latin typeface="Franklin Gothic Medium" panose="020B0603020102020204" pitchFamily="34" charset="0"/>
                <a:ea typeface="+mn-ea"/>
                <a:cs typeface="+mn-cs"/>
                <a:sym typeface="+mn-lt"/>
              </a:rPr>
              <a:t>Binance</a:t>
            </a: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Deposit ETH to </a:t>
            </a:r>
            <a:r>
              <a:rPr lang="en-US" altLang="zh-CN" sz="1600" kern="1200" dirty="0" err="1">
                <a:solidFill>
                  <a:srgbClr val="C00000"/>
                </a:solidFill>
                <a:latin typeface="Franklin Gothic Medium" panose="020B0603020102020204" pitchFamily="34" charset="0"/>
                <a:ea typeface="+mn-ea"/>
                <a:cs typeface="+mn-cs"/>
                <a:sym typeface="+mn-lt"/>
              </a:rPr>
              <a:t>Arbitrum</a:t>
            </a: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Send to L2 via HOP Ethereum Bridge</a:t>
            </a: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41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Donate to </a:t>
            </a:r>
            <a:r>
              <a:rPr lang="en-US" altLang="zh-CN" sz="1600" kern="1200" dirty="0" err="1">
                <a:solidFill>
                  <a:srgbClr val="C00000"/>
                </a:solidFill>
                <a:latin typeface="Franklin Gothic Medium" panose="020B0603020102020204" pitchFamily="34" charset="0"/>
                <a:ea typeface="+mn-ea"/>
                <a:cs typeface="+mn-cs"/>
                <a:sym typeface="+mn-lt"/>
              </a:rPr>
              <a:t>Gitcoin</a:t>
            </a:r>
            <a:r>
              <a:rPr lang="en-US" altLang="zh-CN" sz="1600" kern="1200" dirty="0">
                <a:solidFill>
                  <a:srgbClr val="C00000"/>
                </a:solidFill>
                <a:latin typeface="Franklin Gothic Medium" panose="020B0603020102020204" pitchFamily="34" charset="0"/>
                <a:ea typeface="+mn-ea"/>
                <a:cs typeface="+mn-cs"/>
                <a:sym typeface="+mn-lt"/>
              </a:rPr>
              <a:t>: Bulk Checkout</a:t>
            </a:r>
            <a:endParaRPr lang="zh-CN" altLang="en-US" sz="1600" kern="1200" dirty="0">
              <a:solidFill>
                <a:srgbClr val="C00000"/>
              </a:solidFill>
              <a:latin typeface="Franklin Gothic Medium" panose="020B0603020102020204" pitchFamily="34" charset="0"/>
              <a:ea typeface="+mn-ea"/>
              <a:cs typeface="+mn-cs"/>
              <a:sym typeface="+mn-lt"/>
            </a:endParaRPr>
          </a:p>
        </p:txBody>
      </p:sp>
      <p:sp>
        <p:nvSpPr>
          <p:cNvPr id="10" name="文本框 9">
            <a:extLst>
              <a:ext uri="{FF2B5EF4-FFF2-40B4-BE49-F238E27FC236}">
                <a16:creationId xmlns:a16="http://schemas.microsoft.com/office/drawing/2014/main" id="{7DFB2283-804A-418A-1C17-D34E086B350B}"/>
              </a:ext>
            </a:extLst>
          </p:cNvPr>
          <p:cNvSpPr txBox="1"/>
          <p:nvPr/>
        </p:nvSpPr>
        <p:spPr>
          <a:xfrm>
            <a:off x="5165191" y="146788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Tree>
    <p:extLst>
      <p:ext uri="{BB962C8B-B14F-4D97-AF65-F5344CB8AC3E}">
        <p14:creationId xmlns:p14="http://schemas.microsoft.com/office/powerpoint/2010/main" val="2871518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265814" y="847187"/>
            <a:ext cx="11413321" cy="5809281"/>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Visualization and Examinations</a:t>
            </a:r>
            <a:endParaRPr lang="en-US" altLang="zh-CN" sz="3200" dirty="0"/>
          </a:p>
        </p:txBody>
      </p:sp>
      <p:pic>
        <p:nvPicPr>
          <p:cNvPr id="12" name="图片 11">
            <a:extLst>
              <a:ext uri="{FF2B5EF4-FFF2-40B4-BE49-F238E27FC236}">
                <a16:creationId xmlns:a16="http://schemas.microsoft.com/office/drawing/2014/main" id="{5C083A52-90E0-2068-7AF9-1D558A358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36" y="1235439"/>
            <a:ext cx="5085710" cy="5395180"/>
          </a:xfrm>
          <a:prstGeom prst="rect">
            <a:avLst/>
          </a:prstGeom>
        </p:spPr>
      </p:pic>
      <p:sp>
        <p:nvSpPr>
          <p:cNvPr id="2" name="矩形 1">
            <a:extLst>
              <a:ext uri="{FF2B5EF4-FFF2-40B4-BE49-F238E27FC236}">
                <a16:creationId xmlns:a16="http://schemas.microsoft.com/office/drawing/2014/main" id="{487F1A00-40AC-FE85-758C-8711500FF514}"/>
              </a:ext>
            </a:extLst>
          </p:cNvPr>
          <p:cNvSpPr/>
          <p:nvPr/>
        </p:nvSpPr>
        <p:spPr>
          <a:xfrm>
            <a:off x="845574" y="3028335"/>
            <a:ext cx="786581" cy="481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C292D0-99EF-B249-4741-9C0A22DE3AC7}"/>
              </a:ext>
            </a:extLst>
          </p:cNvPr>
          <p:cNvSpPr/>
          <p:nvPr/>
        </p:nvSpPr>
        <p:spPr>
          <a:xfrm>
            <a:off x="2025445" y="6046839"/>
            <a:ext cx="1848465" cy="117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燕尾形 10">
            <a:extLst>
              <a:ext uri="{FF2B5EF4-FFF2-40B4-BE49-F238E27FC236}">
                <a16:creationId xmlns:a16="http://schemas.microsoft.com/office/drawing/2014/main" id="{068BAF97-26B0-B200-2406-473100B2FE9D}"/>
              </a:ext>
            </a:extLst>
          </p:cNvPr>
          <p:cNvSpPr/>
          <p:nvPr/>
        </p:nvSpPr>
        <p:spPr>
          <a:xfrm rot="7630277">
            <a:off x="1344505" y="2790348"/>
            <a:ext cx="280433" cy="157409"/>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a:extLst>
              <a:ext uri="{FF2B5EF4-FFF2-40B4-BE49-F238E27FC236}">
                <a16:creationId xmlns:a16="http://schemas.microsoft.com/office/drawing/2014/main" id="{FA838624-7657-457A-C058-065B0BC3F7B1}"/>
              </a:ext>
            </a:extLst>
          </p:cNvPr>
          <p:cNvSpPr/>
          <p:nvPr/>
        </p:nvSpPr>
        <p:spPr>
          <a:xfrm rot="3196827">
            <a:off x="2122001" y="5772657"/>
            <a:ext cx="280433" cy="157409"/>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98B9FE4-A566-D46D-3C8A-4A86BBCE25D2}"/>
              </a:ext>
            </a:extLst>
          </p:cNvPr>
          <p:cNvSpPr txBox="1"/>
          <p:nvPr/>
        </p:nvSpPr>
        <p:spPr>
          <a:xfrm>
            <a:off x="1227283" y="2487886"/>
            <a:ext cx="798162" cy="307777"/>
          </a:xfrm>
          <a:prstGeom prst="rect">
            <a:avLst/>
          </a:prstGeom>
          <a:noFill/>
        </p:spPr>
        <p:txBody>
          <a:bodyPr wrap="square" rtlCol="0">
            <a:spAutoFit/>
          </a:bodyPr>
          <a:lstStyle/>
          <a:p>
            <a:r>
              <a:rPr lang="en-US" altLang="zh-CN" sz="1400" dirty="0">
                <a:solidFill>
                  <a:srgbClr val="C00000"/>
                </a:solidFill>
                <a:latin typeface="Franklin Gothic Medium" panose="020B0603020102020204" pitchFamily="34" charset="0"/>
              </a:rPr>
              <a:t>Group 4</a:t>
            </a:r>
            <a:endParaRPr lang="zh-CN" altLang="en-US" sz="1400" dirty="0">
              <a:solidFill>
                <a:srgbClr val="C00000"/>
              </a:solidFill>
              <a:latin typeface="Franklin Gothic Medium" panose="020B0603020102020204" pitchFamily="34" charset="0"/>
            </a:endParaRPr>
          </a:p>
        </p:txBody>
      </p:sp>
      <p:sp>
        <p:nvSpPr>
          <p:cNvPr id="16" name="文本框 15">
            <a:extLst>
              <a:ext uri="{FF2B5EF4-FFF2-40B4-BE49-F238E27FC236}">
                <a16:creationId xmlns:a16="http://schemas.microsoft.com/office/drawing/2014/main" id="{3C56474A-CD5F-263E-B263-211D61ACC6FF}"/>
              </a:ext>
            </a:extLst>
          </p:cNvPr>
          <p:cNvSpPr txBox="1"/>
          <p:nvPr/>
        </p:nvSpPr>
        <p:spPr>
          <a:xfrm>
            <a:off x="1598397" y="5437688"/>
            <a:ext cx="951074" cy="307777"/>
          </a:xfrm>
          <a:prstGeom prst="rect">
            <a:avLst/>
          </a:prstGeom>
          <a:noFill/>
        </p:spPr>
        <p:txBody>
          <a:bodyPr wrap="square" rtlCol="0">
            <a:spAutoFit/>
          </a:bodyPr>
          <a:lstStyle/>
          <a:p>
            <a:r>
              <a:rPr lang="en-US" altLang="zh-CN" sz="1400" dirty="0">
                <a:solidFill>
                  <a:srgbClr val="C00000"/>
                </a:solidFill>
                <a:latin typeface="Franklin Gothic Medium" panose="020B0603020102020204" pitchFamily="34" charset="0"/>
              </a:rPr>
              <a:t>Group 27</a:t>
            </a:r>
            <a:endParaRPr lang="zh-CN" altLang="en-US" sz="1400" dirty="0">
              <a:solidFill>
                <a:srgbClr val="C00000"/>
              </a:solidFill>
              <a:latin typeface="Franklin Gothic Medium" panose="020B0603020102020204" pitchFamily="34" charset="0"/>
            </a:endParaRPr>
          </a:p>
        </p:txBody>
      </p:sp>
      <p:sp>
        <p:nvSpPr>
          <p:cNvPr id="18" name="文本框 17">
            <a:extLst>
              <a:ext uri="{FF2B5EF4-FFF2-40B4-BE49-F238E27FC236}">
                <a16:creationId xmlns:a16="http://schemas.microsoft.com/office/drawing/2014/main" id="{CC843597-2A3D-6E90-BD2A-7929000B1DB6}"/>
              </a:ext>
            </a:extLst>
          </p:cNvPr>
          <p:cNvSpPr txBox="1"/>
          <p:nvPr/>
        </p:nvSpPr>
        <p:spPr>
          <a:xfrm>
            <a:off x="5835705" y="1686657"/>
            <a:ext cx="4938355" cy="1815882"/>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dirty="0">
                <a:solidFill>
                  <a:srgbClr val="C00000"/>
                </a:solidFill>
                <a:latin typeface="Franklin Gothic Medium" panose="020B0603020102020204" pitchFamily="34" charset="0"/>
              </a:rPr>
              <a:t>Group</a:t>
            </a:r>
            <a:r>
              <a:rPr lang="zh-CN" altLang="en-US" dirty="0">
                <a:solidFill>
                  <a:srgbClr val="C00000"/>
                </a:solidFill>
                <a:latin typeface="Franklin Gothic Medium" panose="020B0603020102020204" pitchFamily="34" charset="0"/>
              </a:rPr>
              <a:t> </a:t>
            </a:r>
            <a:r>
              <a:rPr lang="en-US" altLang="zh-CN" dirty="0">
                <a:solidFill>
                  <a:srgbClr val="C00000"/>
                </a:solidFill>
                <a:latin typeface="Franklin Gothic Medium" panose="020B0603020102020204" pitchFamily="34" charset="0"/>
              </a:rPr>
              <a:t>4: 56 contributors </a:t>
            </a:r>
          </a:p>
          <a:p>
            <a:pPr marL="342900" indent="-342900">
              <a:buAutoNum type="arabicPeriod"/>
            </a:pPr>
            <a:r>
              <a:rPr lang="en-US" altLang="zh-CN" dirty="0">
                <a:solidFill>
                  <a:srgbClr val="C00000"/>
                </a:solidFill>
                <a:latin typeface="Franklin Gothic Medium" panose="020B0603020102020204" pitchFamily="34" charset="0"/>
              </a:rPr>
              <a:t>20220907, received 0.06Eth from 56 addresses</a:t>
            </a:r>
          </a:p>
          <a:p>
            <a:pPr marL="342900" indent="-342900">
              <a:buAutoNum type="arabicPeriod"/>
            </a:pPr>
            <a:r>
              <a:rPr lang="en-US" altLang="zh-CN" dirty="0">
                <a:solidFill>
                  <a:srgbClr val="C00000"/>
                </a:solidFill>
                <a:latin typeface="Franklin Gothic Medium" panose="020B0603020102020204" pitchFamily="34" charset="0"/>
              </a:rPr>
              <a:t>20220909 11am-15pm, Deposit L2 with 0.055Eth</a:t>
            </a:r>
          </a:p>
          <a:p>
            <a:pPr marL="342900" indent="-342900">
              <a:buAutoNum type="arabicPeriod"/>
            </a:pPr>
            <a:r>
              <a:rPr lang="en-US" altLang="zh-CN" dirty="0">
                <a:solidFill>
                  <a:srgbClr val="C00000"/>
                </a:solidFill>
                <a:latin typeface="Franklin Gothic Medium" panose="020B0603020102020204" pitchFamily="34" charset="0"/>
              </a:rPr>
              <a:t>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p>
          <a:p>
            <a:pPr marL="800100" lvl="1" indent="-342900">
              <a:buAutoNum type="arabicPeriod"/>
            </a:pPr>
            <a:r>
              <a:rPr lang="en-US" altLang="zh-CN" sz="1600" dirty="0">
                <a:solidFill>
                  <a:srgbClr val="C00000"/>
                </a:solidFill>
                <a:latin typeface="Franklin Gothic Medium" panose="020B0603020102020204" pitchFamily="34" charset="0"/>
              </a:rPr>
              <a:t>Mint NFT</a:t>
            </a:r>
          </a:p>
          <a:p>
            <a:pPr marL="800100" lvl="1" indent="-342900">
              <a:buAutoNum type="arabicPeriod"/>
            </a:pPr>
            <a:r>
              <a:rPr lang="en-US" altLang="zh-CN" sz="1600" dirty="0">
                <a:solidFill>
                  <a:srgbClr val="C00000"/>
                </a:solidFill>
                <a:latin typeface="Franklin Gothic Medium" panose="020B0603020102020204" pitchFamily="34" charset="0"/>
              </a:rPr>
              <a:t>Swap some ETH for DAI</a:t>
            </a:r>
          </a:p>
          <a:p>
            <a:pPr marL="800100" lvl="1" indent="-342900">
              <a:buAutoNum type="arabicPeriod"/>
            </a:pPr>
            <a:r>
              <a:rPr lang="en-US" altLang="zh-CN" sz="1600" dirty="0">
                <a:solidFill>
                  <a:srgbClr val="C00000"/>
                </a:solidFill>
                <a:latin typeface="Franklin Gothic Medium" panose="020B0603020102020204" pitchFamily="34" charset="0"/>
              </a:rPr>
              <a:t>Donate GR15 </a:t>
            </a:r>
            <a:endParaRPr lang="zh-CN" altLang="en-US" sz="1600" dirty="0">
              <a:solidFill>
                <a:srgbClr val="C00000"/>
              </a:solidFill>
              <a:latin typeface="Franklin Gothic Medium" panose="020B0603020102020204" pitchFamily="34" charset="0"/>
            </a:endParaRPr>
          </a:p>
        </p:txBody>
      </p:sp>
      <p:sp>
        <p:nvSpPr>
          <p:cNvPr id="4" name="文本框 3">
            <a:extLst>
              <a:ext uri="{FF2B5EF4-FFF2-40B4-BE49-F238E27FC236}">
                <a16:creationId xmlns:a16="http://schemas.microsoft.com/office/drawing/2014/main" id="{2A58DDE6-5F71-442C-7EA0-0F227EECCB06}"/>
              </a:ext>
            </a:extLst>
          </p:cNvPr>
          <p:cNvSpPr txBox="1"/>
          <p:nvPr/>
        </p:nvSpPr>
        <p:spPr>
          <a:xfrm>
            <a:off x="5835705" y="4200137"/>
            <a:ext cx="4938355" cy="2062103"/>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dirty="0">
                <a:solidFill>
                  <a:srgbClr val="C00000"/>
                </a:solidFill>
                <a:latin typeface="Franklin Gothic Medium" panose="020B0603020102020204" pitchFamily="34" charset="0"/>
              </a:rPr>
              <a:t>Group</a:t>
            </a:r>
            <a:r>
              <a:rPr lang="zh-CN" altLang="en-US" dirty="0">
                <a:solidFill>
                  <a:srgbClr val="C00000"/>
                </a:solidFill>
                <a:latin typeface="Franklin Gothic Medium" panose="020B0603020102020204" pitchFamily="34" charset="0"/>
              </a:rPr>
              <a:t> </a:t>
            </a:r>
            <a:r>
              <a:rPr lang="en-US" altLang="zh-CN" dirty="0">
                <a:solidFill>
                  <a:srgbClr val="C00000"/>
                </a:solidFill>
                <a:latin typeface="Franklin Gothic Medium" panose="020B0603020102020204" pitchFamily="34" charset="0"/>
              </a:rPr>
              <a:t>27: 19 contributors </a:t>
            </a:r>
          </a:p>
          <a:p>
            <a:pPr marL="342900" indent="-342900">
              <a:buAutoNum type="arabicPeriod"/>
            </a:pPr>
            <a:r>
              <a:rPr lang="en-US" altLang="zh-CN" dirty="0">
                <a:solidFill>
                  <a:srgbClr val="C00000"/>
                </a:solidFill>
                <a:latin typeface="Franklin Gothic Medium" panose="020B0603020102020204" pitchFamily="34" charset="0"/>
              </a:rPr>
              <a:t>20220912, received 0.06Eth for the 1st time</a:t>
            </a:r>
          </a:p>
          <a:p>
            <a:pPr marL="342900" indent="-342900">
              <a:buAutoNum type="arabicPeriod"/>
            </a:pPr>
            <a:r>
              <a:rPr lang="en-US" altLang="zh-CN" dirty="0">
                <a:solidFill>
                  <a:srgbClr val="C00000"/>
                </a:solidFill>
                <a:latin typeface="Franklin Gothic Medium" panose="020B0603020102020204" pitchFamily="34" charset="0"/>
              </a:rPr>
              <a:t>20220912 Deposit L2 with 0.055Eth</a:t>
            </a:r>
          </a:p>
          <a:p>
            <a:pPr marL="342900" indent="-342900">
              <a:buAutoNum type="arabicPeriod"/>
            </a:pPr>
            <a:r>
              <a:rPr lang="en-US" altLang="zh-CN" dirty="0">
                <a:solidFill>
                  <a:srgbClr val="C00000"/>
                </a:solidFill>
                <a:latin typeface="Franklin Gothic Medium" panose="020B0603020102020204" pitchFamily="34" charset="0"/>
              </a:rPr>
              <a:t>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p>
          <a:p>
            <a:pPr marL="800100" lvl="1" indent="-342900">
              <a:buAutoNum type="arabicPeriod"/>
            </a:pPr>
            <a:r>
              <a:rPr lang="en-US" altLang="zh-CN" sz="1600" dirty="0">
                <a:solidFill>
                  <a:srgbClr val="C00000"/>
                </a:solidFill>
                <a:latin typeface="Franklin Gothic Medium" panose="020B0603020102020204" pitchFamily="34" charset="0"/>
              </a:rPr>
              <a:t>Mint NFT</a:t>
            </a:r>
          </a:p>
          <a:p>
            <a:pPr marL="800100" lvl="1" indent="-342900">
              <a:buAutoNum type="arabicPeriod"/>
            </a:pPr>
            <a:r>
              <a:rPr lang="en-US" altLang="zh-CN" sz="1600" dirty="0">
                <a:solidFill>
                  <a:srgbClr val="C00000"/>
                </a:solidFill>
                <a:latin typeface="Franklin Gothic Medium" panose="020B0603020102020204" pitchFamily="34" charset="0"/>
              </a:rPr>
              <a:t>Swap the same amount ETH for DAI</a:t>
            </a:r>
          </a:p>
          <a:p>
            <a:pPr marL="800100" lvl="1" indent="-342900">
              <a:buAutoNum type="arabicPeriod"/>
            </a:pPr>
            <a:r>
              <a:rPr lang="en-US" altLang="zh-CN" sz="1600" dirty="0">
                <a:solidFill>
                  <a:srgbClr val="C00000"/>
                </a:solidFill>
                <a:latin typeface="Franklin Gothic Medium" panose="020B0603020102020204" pitchFamily="34" charset="0"/>
              </a:rPr>
              <a:t>Donate GR15</a:t>
            </a:r>
          </a:p>
          <a:p>
            <a:pPr marL="342900" indent="-342900">
              <a:buAutoNum type="arabicPeriod"/>
            </a:pPr>
            <a:r>
              <a:rPr lang="en-US" altLang="zh-CN" dirty="0">
                <a:solidFill>
                  <a:srgbClr val="C00000"/>
                </a:solidFill>
                <a:latin typeface="Franklin Gothic Medium" panose="020B0603020102020204" pitchFamily="34" charset="0"/>
              </a:rPr>
              <a:t>20220924 On L1, Interact with </a:t>
            </a:r>
            <a:r>
              <a:rPr lang="en-US" altLang="zh-CN" dirty="0" err="1">
                <a:solidFill>
                  <a:srgbClr val="C00000"/>
                </a:solidFill>
                <a:latin typeface="Franklin Gothic Medium" panose="020B0603020102020204" pitchFamily="34" charset="0"/>
              </a:rPr>
              <a:t>Socket:Registry</a:t>
            </a:r>
            <a:endParaRPr lang="zh-CN" altLang="en-US" dirty="0">
              <a:solidFill>
                <a:srgbClr val="C00000"/>
              </a:solidFill>
              <a:latin typeface="Franklin Gothic Medium" panose="020B0603020102020204" pitchFamily="34" charset="0"/>
            </a:endParaRPr>
          </a:p>
        </p:txBody>
      </p:sp>
      <p:sp>
        <p:nvSpPr>
          <p:cNvPr id="3" name="文本框 2">
            <a:extLst>
              <a:ext uri="{FF2B5EF4-FFF2-40B4-BE49-F238E27FC236}">
                <a16:creationId xmlns:a16="http://schemas.microsoft.com/office/drawing/2014/main" id="{EF66DA0D-96A2-838E-496F-ABA36A25DF6B}"/>
              </a:ext>
            </a:extLst>
          </p:cNvPr>
          <p:cNvSpPr txBox="1"/>
          <p:nvPr/>
        </p:nvSpPr>
        <p:spPr>
          <a:xfrm>
            <a:off x="-811593" y="828456"/>
            <a:ext cx="12490728" cy="421397"/>
          </a:xfrm>
          <a:prstGeom prst="rect">
            <a:avLst/>
          </a:prstGeom>
          <a:noFill/>
        </p:spPr>
        <p:txBody>
          <a:bodyPr wrap="square">
            <a:spAutoFit/>
          </a:bodyPr>
          <a:lstStyle/>
          <a:p>
            <a:pPr algn="ctr">
              <a:lnSpc>
                <a:spcPct val="150000"/>
              </a:lnSpc>
            </a:pPr>
            <a:r>
              <a:rPr lang="en-US" altLang="zh-CN" sz="1600" b="1" dirty="0">
                <a:solidFill>
                  <a:srgbClr val="1F2329"/>
                </a:solidFill>
                <a:latin typeface="IBM Plex Sans" panose="020B0604020202020204" pitchFamily="34" charset="0"/>
                <a:cs typeface="+mn-ea"/>
              </a:rPr>
              <a:t>Heatmap visualization to</a:t>
            </a:r>
            <a:r>
              <a:rPr lang="zh-CN" altLang="en-US" sz="1600" b="1" dirty="0">
                <a:solidFill>
                  <a:srgbClr val="1F2329"/>
                </a:solidFill>
                <a:latin typeface="IBM Plex Sans" panose="020B0604020202020204" pitchFamily="34" charset="0"/>
                <a:cs typeface="+mn-ea"/>
              </a:rPr>
              <a:t> </a:t>
            </a:r>
            <a:r>
              <a:rPr lang="en-US" altLang="zh-CN" sz="1600" b="1" dirty="0">
                <a:solidFill>
                  <a:srgbClr val="1F2329"/>
                </a:solidFill>
                <a:latin typeface="IBM Plex Sans" panose="020B0604020202020204" pitchFamily="34" charset="0"/>
                <a:cs typeface="+mn-ea"/>
              </a:rPr>
              <a:t>represent</a:t>
            </a:r>
            <a:r>
              <a:rPr lang="zh-CN" altLang="en-US" sz="1600" b="1" dirty="0">
                <a:solidFill>
                  <a:srgbClr val="1F2329"/>
                </a:solidFill>
                <a:latin typeface="IBM Plex Sans" panose="020B0604020202020204" pitchFamily="34" charset="0"/>
                <a:cs typeface="+mn-ea"/>
              </a:rPr>
              <a:t> </a:t>
            </a:r>
            <a:r>
              <a:rPr lang="en-US" altLang="zh-CN" sz="1600" b="1" dirty="0">
                <a:solidFill>
                  <a:srgbClr val="1F2329"/>
                </a:solidFill>
                <a:latin typeface="IBM Plex Sans" panose="020B0604020202020204" pitchFamily="34" charset="0"/>
                <a:cs typeface="+mn-ea"/>
              </a:rPr>
              <a:t>clusters behaving in a similar way</a:t>
            </a:r>
          </a:p>
        </p:txBody>
      </p:sp>
    </p:spTree>
    <p:extLst>
      <p:ext uri="{BB962C8B-B14F-4D97-AF65-F5344CB8AC3E}">
        <p14:creationId xmlns:p14="http://schemas.microsoft.com/office/powerpoint/2010/main" val="414282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320511" y="1078973"/>
            <a:ext cx="11075820" cy="5387815"/>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Team and Deliverables</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05767C25-6FA3-84AD-D5F4-597F5D1148EE}"/>
              </a:ext>
            </a:extLst>
          </p:cNvPr>
          <p:cNvSpPr txBox="1"/>
          <p:nvPr/>
        </p:nvSpPr>
        <p:spPr>
          <a:xfrm>
            <a:off x="748918" y="1238001"/>
            <a:ext cx="4143122" cy="4996752"/>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Team</a:t>
            </a:r>
            <a:endParaRPr lang="en-US" altLang="zh-CN" sz="700" dirty="0">
              <a:solidFill>
                <a:srgbClr val="1F2329"/>
              </a:solidFill>
              <a:cs typeface="+mn-ea"/>
              <a:sym typeface="+mn-lt"/>
            </a:endParaRPr>
          </a:p>
          <a:p>
            <a:endParaRPr lang="en-US" altLang="zh-CN" sz="10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are a team of web3 data scientists aiming at preventing sybil attacks. Before the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a:t>
            </a:r>
            <a:r>
              <a:rPr lang="en-US" altLang="zh-CN" dirty="0" err="1">
                <a:solidFill>
                  <a:schemeClr val="tx1">
                    <a:lumMod val="65000"/>
                    <a:lumOff val="35000"/>
                  </a:schemeClr>
                </a:solidFill>
                <a:latin typeface="Franklin Gothic Medium" panose="020B0603020102020204" pitchFamily="34" charset="0"/>
              </a:rPr>
              <a:t>Hackthon</a:t>
            </a:r>
            <a:r>
              <a:rPr lang="en-US" altLang="zh-CN" dirty="0">
                <a:solidFill>
                  <a:schemeClr val="tx1">
                    <a:lumMod val="65000"/>
                    <a:lumOff val="35000"/>
                  </a:schemeClr>
                </a:solidFill>
                <a:latin typeface="Franklin Gothic Medium" panose="020B0603020102020204" pitchFamily="34" charset="0"/>
              </a:rPr>
              <a:t>, we have already done a lot of preparations and related works, such as the Sybil analysis on HOP and Gnosis Safe airdrop. We position our work as the</a:t>
            </a:r>
            <a:r>
              <a:rPr lang="en-US" altLang="zh-CN" dirty="0">
                <a:solidFill>
                  <a:srgbClr val="FF0000"/>
                </a:solidFill>
                <a:latin typeface="Franklin Gothic Medium" panose="020B0603020102020204" pitchFamily="34" charset="0"/>
              </a:rPr>
              <a:t> algorithmic detection LEGO</a:t>
            </a:r>
            <a:r>
              <a:rPr lang="en-US" altLang="zh-CN" dirty="0">
                <a:solidFill>
                  <a:schemeClr val="tx1">
                    <a:lumMod val="65000"/>
                    <a:lumOff val="35000"/>
                  </a:schemeClr>
                </a:solidFill>
                <a:latin typeface="Franklin Gothic Medium" panose="020B0603020102020204" pitchFamily="34" charset="0"/>
              </a:rPr>
              <a:t> in a Sybil resistance system although it means high development and maintenance cost. </a:t>
            </a:r>
          </a:p>
        </p:txBody>
      </p:sp>
      <p:sp>
        <p:nvSpPr>
          <p:cNvPr id="3" name="文本框 2">
            <a:extLst>
              <a:ext uri="{FF2B5EF4-FFF2-40B4-BE49-F238E27FC236}">
                <a16:creationId xmlns:a16="http://schemas.microsoft.com/office/drawing/2014/main" id="{55FC5211-F027-D61F-1157-37393E7035F0}"/>
              </a:ext>
            </a:extLst>
          </p:cNvPr>
          <p:cNvSpPr txBox="1"/>
          <p:nvPr/>
        </p:nvSpPr>
        <p:spPr>
          <a:xfrm>
            <a:off x="5711492" y="1238001"/>
            <a:ext cx="5044138" cy="4842864"/>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Deliverables</a:t>
            </a:r>
            <a:endParaRPr lang="en-US" altLang="zh-CN" sz="1000" dirty="0">
              <a:solidFill>
                <a:schemeClr val="tx1">
                  <a:lumMod val="65000"/>
                  <a:lumOff val="35000"/>
                </a:schemeClr>
              </a:solidFill>
              <a:latin typeface="Franklin Gothic Medium" panose="020B0603020102020204" pitchFamily="34" charset="0"/>
            </a:endParaRPr>
          </a:p>
          <a:p>
            <a:pPr>
              <a:lnSpc>
                <a:spcPct val="150000"/>
              </a:lnSpc>
            </a:pPr>
            <a:endParaRPr lang="en-US" altLang="zh-CN" sz="1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The ppt contains our thinking, logic, methodology, algorithms and reasoning on a bunch of cases. </a:t>
            </a:r>
          </a:p>
          <a:p>
            <a:pPr>
              <a:lnSpc>
                <a:spcPct val="150000"/>
              </a:lnSpc>
            </a:pPr>
            <a:endParaRPr lang="en-US" altLang="zh-CN" sz="1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have also uploaded the code to collect data, conduct feature engineering, compute risk score and Sybil clusters, and generate visualizations.</a:t>
            </a:r>
          </a:p>
          <a:p>
            <a:pPr>
              <a:lnSpc>
                <a:spcPct val="150000"/>
              </a:lnSpc>
            </a:pPr>
            <a:endParaRPr lang="en-US" altLang="zh-CN" sz="14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keep on building an anti-sybil system. Look forward to collaborating with data scientists from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community in Sybil hunting.</a:t>
            </a:r>
          </a:p>
        </p:txBody>
      </p:sp>
    </p:spTree>
    <p:extLst>
      <p:ext uri="{BB962C8B-B14F-4D97-AF65-F5344CB8AC3E}">
        <p14:creationId xmlns:p14="http://schemas.microsoft.com/office/powerpoint/2010/main" val="122270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3 </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529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Asset-Transfer Graph (ATG)</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559295" y="1204865"/>
            <a:ext cx="11177939" cy="872547"/>
          </a:xfrm>
          <a:prstGeom prst="rect">
            <a:avLst/>
          </a:prstGeom>
          <a:noFill/>
        </p:spPr>
        <p:txBody>
          <a:bodyPr wrap="square" rtlCol="0">
            <a:spAutoFit/>
          </a:bodyPr>
          <a:lstStyle/>
          <a:p>
            <a:pPr>
              <a:lnSpc>
                <a:spcPct val="150000"/>
              </a:lnSpc>
            </a:pPr>
            <a:r>
              <a:rPr lang="en-US" altLang="zh-CN" dirty="0">
                <a:solidFill>
                  <a:srgbClr val="4B5563"/>
                </a:solidFill>
                <a:latin typeface="Franklin Gothic Medium" panose="020B0603020102020204" pitchFamily="34" charset="0"/>
                <a:sym typeface="+mn-lt"/>
              </a:rPr>
              <a:t>Asset-Transfer Graph (ATG) represents the relationship between Contributors,</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Grants(</a:t>
            </a:r>
            <a:r>
              <a:rPr lang="en-US" altLang="zh-CN" dirty="0" err="1">
                <a:solidFill>
                  <a:srgbClr val="4B5563"/>
                </a:solidFill>
                <a:latin typeface="Franklin Gothic Medium" panose="020B0603020102020204" pitchFamily="34" charset="0"/>
                <a:sym typeface="+mn-lt"/>
              </a:rPr>
              <a:t>Gitcoin</a:t>
            </a:r>
            <a:r>
              <a:rPr lang="en-US" altLang="zh-CN" dirty="0">
                <a:solidFill>
                  <a:srgbClr val="4B5563"/>
                </a:solidFill>
                <a:latin typeface="Franklin Gothic Medium" panose="020B0603020102020204" pitchFamily="34" charset="0"/>
                <a:sym typeface="+mn-lt"/>
              </a:rPr>
              <a:t>), Fund Suppliers and Residual Collectors in terms of their asset (ETH, MATIC and ERC20 tokens) transfers.</a:t>
            </a:r>
            <a:endParaRPr lang="zh-CN" altLang="en-US" dirty="0">
              <a:solidFill>
                <a:srgbClr val="4B5563"/>
              </a:solidFill>
              <a:latin typeface="Franklin Gothic Medium" panose="020B0603020102020204" pitchFamily="34" charset="0"/>
              <a:sym typeface="+mn-lt"/>
            </a:endParaRPr>
          </a:p>
        </p:txBody>
      </p:sp>
      <p:grpSp>
        <p:nvGrpSpPr>
          <p:cNvPr id="138" name="组合 137">
            <a:extLst>
              <a:ext uri="{FF2B5EF4-FFF2-40B4-BE49-F238E27FC236}">
                <a16:creationId xmlns:a16="http://schemas.microsoft.com/office/drawing/2014/main" id="{F6D455BB-7691-9908-2CD5-D358455ED71C}"/>
              </a:ext>
            </a:extLst>
          </p:cNvPr>
          <p:cNvGrpSpPr/>
          <p:nvPr/>
        </p:nvGrpSpPr>
        <p:grpSpPr>
          <a:xfrm>
            <a:off x="4427743" y="2901182"/>
            <a:ext cx="3352806" cy="2223151"/>
            <a:chOff x="4767653" y="2504617"/>
            <a:chExt cx="3352806" cy="2223151"/>
          </a:xfrm>
        </p:grpSpPr>
        <p:sp>
          <p:nvSpPr>
            <p:cNvPr id="52" name="椭圆 51">
              <a:extLst>
                <a:ext uri="{FF2B5EF4-FFF2-40B4-BE49-F238E27FC236}">
                  <a16:creationId xmlns:a16="http://schemas.microsoft.com/office/drawing/2014/main" id="{A5DB481F-0AAB-E339-C59F-B66F7672EA41}"/>
                </a:ext>
              </a:extLst>
            </p:cNvPr>
            <p:cNvSpPr/>
            <p:nvPr/>
          </p:nvSpPr>
          <p:spPr>
            <a:xfrm>
              <a:off x="4767653"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3" name="椭圆 52">
              <a:extLst>
                <a:ext uri="{FF2B5EF4-FFF2-40B4-BE49-F238E27FC236}">
                  <a16:creationId xmlns:a16="http://schemas.microsoft.com/office/drawing/2014/main" id="{41B66706-7D61-5C7F-A0EE-4B570302FE08}"/>
                </a:ext>
              </a:extLst>
            </p:cNvPr>
            <p:cNvSpPr/>
            <p:nvPr/>
          </p:nvSpPr>
          <p:spPr>
            <a:xfrm>
              <a:off x="5455320"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椭圆 54">
              <a:extLst>
                <a:ext uri="{FF2B5EF4-FFF2-40B4-BE49-F238E27FC236}">
                  <a16:creationId xmlns:a16="http://schemas.microsoft.com/office/drawing/2014/main" id="{755E6F67-25A3-D648-91FB-A6B0E9BB3D48}"/>
                </a:ext>
              </a:extLst>
            </p:cNvPr>
            <p:cNvSpPr/>
            <p:nvPr/>
          </p:nvSpPr>
          <p:spPr>
            <a:xfrm>
              <a:off x="6142987"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8" name="椭圆 57">
              <a:extLst>
                <a:ext uri="{FF2B5EF4-FFF2-40B4-BE49-F238E27FC236}">
                  <a16:creationId xmlns:a16="http://schemas.microsoft.com/office/drawing/2014/main" id="{F0CC8936-228E-784D-4EFE-A35A14015DD9}"/>
                </a:ext>
              </a:extLst>
            </p:cNvPr>
            <p:cNvSpPr/>
            <p:nvPr/>
          </p:nvSpPr>
          <p:spPr>
            <a:xfrm>
              <a:off x="6830654"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1" name="椭圆 60">
              <a:extLst>
                <a:ext uri="{FF2B5EF4-FFF2-40B4-BE49-F238E27FC236}">
                  <a16:creationId xmlns:a16="http://schemas.microsoft.com/office/drawing/2014/main" id="{540E4BB4-0DB6-0447-0977-44E623B93374}"/>
                </a:ext>
              </a:extLst>
            </p:cNvPr>
            <p:cNvSpPr/>
            <p:nvPr/>
          </p:nvSpPr>
          <p:spPr>
            <a:xfrm>
              <a:off x="7518321"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2" name="椭圆 61">
              <a:extLst>
                <a:ext uri="{FF2B5EF4-FFF2-40B4-BE49-F238E27FC236}">
                  <a16:creationId xmlns:a16="http://schemas.microsoft.com/office/drawing/2014/main" id="{DC38CA80-0854-ECA8-B511-6A2882254602}"/>
                </a:ext>
              </a:extLst>
            </p:cNvPr>
            <p:cNvSpPr/>
            <p:nvPr/>
          </p:nvSpPr>
          <p:spPr>
            <a:xfrm>
              <a:off x="5562779" y="4247577"/>
              <a:ext cx="602138" cy="480191"/>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63" name="椭圆 62">
              <a:extLst>
                <a:ext uri="{FF2B5EF4-FFF2-40B4-BE49-F238E27FC236}">
                  <a16:creationId xmlns:a16="http://schemas.microsoft.com/office/drawing/2014/main" id="{2646EFAE-ECF6-8161-023B-F8E26B639DF7}"/>
                </a:ext>
              </a:extLst>
            </p:cNvPr>
            <p:cNvSpPr/>
            <p:nvPr/>
          </p:nvSpPr>
          <p:spPr>
            <a:xfrm>
              <a:off x="6778757" y="4247577"/>
              <a:ext cx="602138" cy="480191"/>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p>
          </p:txBody>
        </p:sp>
        <p:cxnSp>
          <p:nvCxnSpPr>
            <p:cNvPr id="64" name="直接箭头连接符 63">
              <a:extLst>
                <a:ext uri="{FF2B5EF4-FFF2-40B4-BE49-F238E27FC236}">
                  <a16:creationId xmlns:a16="http://schemas.microsoft.com/office/drawing/2014/main" id="{B716C3DD-476C-3F71-B9BA-3687557500FC}"/>
                </a:ext>
              </a:extLst>
            </p:cNvPr>
            <p:cNvCxnSpPr>
              <a:cxnSpLocks/>
              <a:stCxn id="52" idx="4"/>
              <a:endCxn id="62" idx="0"/>
            </p:cNvCxnSpPr>
            <p:nvPr/>
          </p:nvCxnSpPr>
          <p:spPr>
            <a:xfrm>
              <a:off x="5068722" y="2984808"/>
              <a:ext cx="795126"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C0C38CC-5870-AE5F-012C-436A5473F63F}"/>
                </a:ext>
              </a:extLst>
            </p:cNvPr>
            <p:cNvCxnSpPr>
              <a:cxnSpLocks/>
              <a:stCxn id="53" idx="4"/>
              <a:endCxn id="63" idx="0"/>
            </p:cNvCxnSpPr>
            <p:nvPr/>
          </p:nvCxnSpPr>
          <p:spPr>
            <a:xfrm>
              <a:off x="5756389" y="2984808"/>
              <a:ext cx="1323437"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4D1C79AF-E7A9-1E89-EB95-82FA30B57D25}"/>
                </a:ext>
              </a:extLst>
            </p:cNvPr>
            <p:cNvCxnSpPr>
              <a:cxnSpLocks/>
              <a:stCxn id="55" idx="4"/>
              <a:endCxn id="62" idx="0"/>
            </p:cNvCxnSpPr>
            <p:nvPr/>
          </p:nvCxnSpPr>
          <p:spPr>
            <a:xfrm flipH="1">
              <a:off x="5863848" y="2984808"/>
              <a:ext cx="580208"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8C68207-807D-A348-4FA2-6D95D6280EA2}"/>
                </a:ext>
              </a:extLst>
            </p:cNvPr>
            <p:cNvCxnSpPr>
              <a:cxnSpLocks/>
              <a:stCxn id="58" idx="4"/>
              <a:endCxn id="63" idx="0"/>
            </p:cNvCxnSpPr>
            <p:nvPr/>
          </p:nvCxnSpPr>
          <p:spPr>
            <a:xfrm flipH="1">
              <a:off x="7079826" y="2984808"/>
              <a:ext cx="51897"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AE4DB8C-1B6D-B877-CF8F-E1D3E018E332}"/>
                </a:ext>
              </a:extLst>
            </p:cNvPr>
            <p:cNvCxnSpPr>
              <a:cxnSpLocks/>
              <a:stCxn id="61" idx="4"/>
              <a:endCxn id="62" idx="0"/>
            </p:cNvCxnSpPr>
            <p:nvPr/>
          </p:nvCxnSpPr>
          <p:spPr>
            <a:xfrm flipH="1">
              <a:off x="5863848" y="2984808"/>
              <a:ext cx="1955542"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9" name="组合 138">
            <a:extLst>
              <a:ext uri="{FF2B5EF4-FFF2-40B4-BE49-F238E27FC236}">
                <a16:creationId xmlns:a16="http://schemas.microsoft.com/office/drawing/2014/main" id="{9B5BA837-FE07-93B9-060A-17CD544559EA}"/>
              </a:ext>
            </a:extLst>
          </p:cNvPr>
          <p:cNvGrpSpPr/>
          <p:nvPr/>
        </p:nvGrpSpPr>
        <p:grpSpPr>
          <a:xfrm>
            <a:off x="501774" y="2793912"/>
            <a:ext cx="3007917" cy="2437691"/>
            <a:chOff x="636525" y="2264521"/>
            <a:chExt cx="3007917" cy="2437691"/>
          </a:xfrm>
        </p:grpSpPr>
        <p:sp>
          <p:nvSpPr>
            <p:cNvPr id="13" name="文本框 12">
              <a:extLst>
                <a:ext uri="{FF2B5EF4-FFF2-40B4-BE49-F238E27FC236}">
                  <a16:creationId xmlns:a16="http://schemas.microsoft.com/office/drawing/2014/main" id="{E0CC2C54-7687-492C-3031-879218D51A56}"/>
                </a:ext>
              </a:extLst>
            </p:cNvPr>
            <p:cNvSpPr txBox="1"/>
            <p:nvPr/>
          </p:nvSpPr>
          <p:spPr>
            <a:xfrm>
              <a:off x="2816922" y="2683544"/>
              <a:ext cx="570990" cy="369332"/>
            </a:xfrm>
            <a:prstGeom prst="rect">
              <a:avLst/>
            </a:prstGeom>
            <a:noFill/>
          </p:spPr>
          <p:txBody>
            <a:bodyPr wrap="none" rtlCol="0">
              <a:spAutoFit/>
            </a:bodyPr>
            <a:lstStyle/>
            <a:p>
              <a:r>
                <a:rPr lang="en-US" altLang="zh-CN" dirty="0"/>
                <a:t>… …</a:t>
              </a:r>
              <a:endParaRPr lang="zh-CN" altLang="en-US" dirty="0"/>
            </a:p>
          </p:txBody>
        </p:sp>
        <p:cxnSp>
          <p:nvCxnSpPr>
            <p:cNvPr id="23" name="直接箭头连接符 22">
              <a:extLst>
                <a:ext uri="{FF2B5EF4-FFF2-40B4-BE49-F238E27FC236}">
                  <a16:creationId xmlns:a16="http://schemas.microsoft.com/office/drawing/2014/main" id="{4D9571D0-9F25-4D8C-B33C-656DBB8E9F42}"/>
                </a:ext>
              </a:extLst>
            </p:cNvPr>
            <p:cNvCxnSpPr>
              <a:cxnSpLocks/>
              <a:stCxn id="88" idx="6"/>
              <a:endCxn id="82" idx="2"/>
            </p:cNvCxnSpPr>
            <p:nvPr/>
          </p:nvCxnSpPr>
          <p:spPr>
            <a:xfrm flipV="1">
              <a:off x="2610401" y="3522623"/>
              <a:ext cx="431903" cy="8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88" idx="5"/>
              <a:endCxn id="81" idx="0"/>
            </p:cNvCxnSpPr>
            <p:nvPr/>
          </p:nvCxnSpPr>
          <p:spPr>
            <a:xfrm>
              <a:off x="2460679" y="3823481"/>
              <a:ext cx="261275" cy="39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790F128-EA32-CE4C-A26C-FDA85B989400}"/>
                </a:ext>
              </a:extLst>
            </p:cNvPr>
            <p:cNvCxnSpPr>
              <a:cxnSpLocks/>
              <a:stCxn id="88" idx="0"/>
              <a:endCxn id="83" idx="4"/>
            </p:cNvCxnSpPr>
            <p:nvPr/>
          </p:nvCxnSpPr>
          <p:spPr>
            <a:xfrm flipV="1">
              <a:off x="2099217" y="2744712"/>
              <a:ext cx="0" cy="56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9131513-7C77-A9D0-D2B5-2EB7831A85D3}"/>
                </a:ext>
              </a:extLst>
            </p:cNvPr>
            <p:cNvCxnSpPr>
              <a:cxnSpLocks/>
              <a:stCxn id="88" idx="1"/>
              <a:endCxn id="79" idx="6"/>
            </p:cNvCxnSpPr>
            <p:nvPr/>
          </p:nvCxnSpPr>
          <p:spPr>
            <a:xfrm flipH="1" flipV="1">
              <a:off x="1238663" y="3071175"/>
              <a:ext cx="499092" cy="32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B01CA64-CB76-0A20-C7C2-139D43F5A9E8}"/>
                </a:ext>
              </a:extLst>
            </p:cNvPr>
            <p:cNvCxnSpPr>
              <a:cxnSpLocks/>
              <a:stCxn id="88" idx="3"/>
              <a:endCxn id="80" idx="0"/>
            </p:cNvCxnSpPr>
            <p:nvPr/>
          </p:nvCxnSpPr>
          <p:spPr>
            <a:xfrm flipH="1">
              <a:off x="1267755" y="3823481"/>
              <a:ext cx="470000" cy="396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7A6181B1-539B-0BC3-E572-FF65B277CCC0}"/>
                </a:ext>
              </a:extLst>
            </p:cNvPr>
            <p:cNvSpPr/>
            <p:nvPr/>
          </p:nvSpPr>
          <p:spPr>
            <a:xfrm>
              <a:off x="636525" y="2831079"/>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0" name="椭圆 79">
              <a:extLst>
                <a:ext uri="{FF2B5EF4-FFF2-40B4-BE49-F238E27FC236}">
                  <a16:creationId xmlns:a16="http://schemas.microsoft.com/office/drawing/2014/main" id="{31F3801D-3475-4169-FC6B-892852B62C3B}"/>
                </a:ext>
              </a:extLst>
            </p:cNvPr>
            <p:cNvSpPr/>
            <p:nvPr/>
          </p:nvSpPr>
          <p:spPr>
            <a:xfrm>
              <a:off x="966686" y="4220402"/>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1" name="椭圆 80">
              <a:extLst>
                <a:ext uri="{FF2B5EF4-FFF2-40B4-BE49-F238E27FC236}">
                  <a16:creationId xmlns:a16="http://schemas.microsoft.com/office/drawing/2014/main" id="{3E9A8884-85D9-6166-6504-5794503AD096}"/>
                </a:ext>
              </a:extLst>
            </p:cNvPr>
            <p:cNvSpPr/>
            <p:nvPr/>
          </p:nvSpPr>
          <p:spPr>
            <a:xfrm>
              <a:off x="2401604" y="4222021"/>
              <a:ext cx="640700"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2" name="椭圆 81">
              <a:extLst>
                <a:ext uri="{FF2B5EF4-FFF2-40B4-BE49-F238E27FC236}">
                  <a16:creationId xmlns:a16="http://schemas.microsoft.com/office/drawing/2014/main" id="{1AD3E57E-A30E-9AF1-B960-7A7C85C8A265}"/>
                </a:ext>
              </a:extLst>
            </p:cNvPr>
            <p:cNvSpPr/>
            <p:nvPr/>
          </p:nvSpPr>
          <p:spPr>
            <a:xfrm>
              <a:off x="3042304" y="328252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3" name="椭圆 82">
              <a:extLst>
                <a:ext uri="{FF2B5EF4-FFF2-40B4-BE49-F238E27FC236}">
                  <a16:creationId xmlns:a16="http://schemas.microsoft.com/office/drawing/2014/main" id="{9B8F3EB1-92A3-96FC-2DF6-1783022EB2FE}"/>
                </a:ext>
              </a:extLst>
            </p:cNvPr>
            <p:cNvSpPr/>
            <p:nvPr/>
          </p:nvSpPr>
          <p:spPr>
            <a:xfrm>
              <a:off x="1798148" y="2264521"/>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8" name="椭圆 87">
              <a:extLst>
                <a:ext uri="{FF2B5EF4-FFF2-40B4-BE49-F238E27FC236}">
                  <a16:creationId xmlns:a16="http://schemas.microsoft.com/office/drawing/2014/main" id="{B4C3B1EF-23AD-02C3-15B1-FA379B293443}"/>
                </a:ext>
              </a:extLst>
            </p:cNvPr>
            <p:cNvSpPr/>
            <p:nvPr/>
          </p:nvSpPr>
          <p:spPr>
            <a:xfrm>
              <a:off x="1588033" y="3311270"/>
              <a:ext cx="1022368" cy="60009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Fund Supplier</a:t>
              </a:r>
              <a:endParaRPr lang="zh-CN" altLang="en-US" sz="1100" b="1" dirty="0"/>
            </a:p>
          </p:txBody>
        </p:sp>
      </p:grpSp>
      <p:grpSp>
        <p:nvGrpSpPr>
          <p:cNvPr id="137" name="组合 136">
            <a:extLst>
              <a:ext uri="{FF2B5EF4-FFF2-40B4-BE49-F238E27FC236}">
                <a16:creationId xmlns:a16="http://schemas.microsoft.com/office/drawing/2014/main" id="{BB5E91D6-251F-0A13-36DF-89CA7892A1FA}"/>
              </a:ext>
            </a:extLst>
          </p:cNvPr>
          <p:cNvGrpSpPr/>
          <p:nvPr/>
        </p:nvGrpSpPr>
        <p:grpSpPr>
          <a:xfrm>
            <a:off x="8698601" y="2793912"/>
            <a:ext cx="3007917" cy="2437691"/>
            <a:chOff x="8849622" y="2113120"/>
            <a:chExt cx="3007917" cy="2437691"/>
          </a:xfrm>
        </p:grpSpPr>
        <p:sp>
          <p:nvSpPr>
            <p:cNvPr id="109" name="文本框 108">
              <a:extLst>
                <a:ext uri="{FF2B5EF4-FFF2-40B4-BE49-F238E27FC236}">
                  <a16:creationId xmlns:a16="http://schemas.microsoft.com/office/drawing/2014/main" id="{1A313F41-5DCA-0C15-2BA4-E1FEB5755FD8}"/>
                </a:ext>
              </a:extLst>
            </p:cNvPr>
            <p:cNvSpPr txBox="1"/>
            <p:nvPr/>
          </p:nvSpPr>
          <p:spPr>
            <a:xfrm>
              <a:off x="11030019" y="2532143"/>
              <a:ext cx="570990" cy="369332"/>
            </a:xfrm>
            <a:prstGeom prst="rect">
              <a:avLst/>
            </a:prstGeom>
            <a:noFill/>
          </p:spPr>
          <p:txBody>
            <a:bodyPr wrap="none" rtlCol="0">
              <a:spAutoFit/>
            </a:bodyPr>
            <a:lstStyle/>
            <a:p>
              <a:r>
                <a:rPr lang="en-US" altLang="zh-CN" dirty="0"/>
                <a:t>… …</a:t>
              </a:r>
              <a:endParaRPr lang="zh-CN" altLang="en-US" dirty="0"/>
            </a:p>
          </p:txBody>
        </p:sp>
        <p:cxnSp>
          <p:nvCxnSpPr>
            <p:cNvPr id="110" name="直接箭头连接符 109">
              <a:extLst>
                <a:ext uri="{FF2B5EF4-FFF2-40B4-BE49-F238E27FC236}">
                  <a16:creationId xmlns:a16="http://schemas.microsoft.com/office/drawing/2014/main" id="{3B4A42B7-B90F-DF55-589A-705F72CE21E3}"/>
                </a:ext>
              </a:extLst>
            </p:cNvPr>
            <p:cNvCxnSpPr>
              <a:cxnSpLocks/>
              <a:stCxn id="118" idx="2"/>
              <a:endCxn id="120" idx="6"/>
            </p:cNvCxnSpPr>
            <p:nvPr/>
          </p:nvCxnSpPr>
          <p:spPr>
            <a:xfrm flipH="1">
              <a:off x="10823498" y="3371222"/>
              <a:ext cx="431903" cy="8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2AD6C271-3F93-BC57-707D-66A3C7DEAB84}"/>
                </a:ext>
              </a:extLst>
            </p:cNvPr>
            <p:cNvCxnSpPr>
              <a:cxnSpLocks/>
              <a:stCxn id="117" idx="0"/>
            </p:cNvCxnSpPr>
            <p:nvPr/>
          </p:nvCxnSpPr>
          <p:spPr>
            <a:xfrm flipH="1" flipV="1">
              <a:off x="10613383" y="3700012"/>
              <a:ext cx="321668" cy="370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297CBE7-27D9-E16B-C747-39DFB4BF2E8D}"/>
                </a:ext>
              </a:extLst>
            </p:cNvPr>
            <p:cNvCxnSpPr>
              <a:cxnSpLocks/>
              <a:stCxn id="119" idx="4"/>
              <a:endCxn id="120" idx="0"/>
            </p:cNvCxnSpPr>
            <p:nvPr/>
          </p:nvCxnSpPr>
          <p:spPr>
            <a:xfrm>
              <a:off x="10312314" y="2593311"/>
              <a:ext cx="0" cy="56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7CB51154-2431-E5C9-A4D7-0C895B2709C0}"/>
                </a:ext>
              </a:extLst>
            </p:cNvPr>
            <p:cNvCxnSpPr>
              <a:cxnSpLocks/>
              <a:stCxn id="115" idx="5"/>
              <a:endCxn id="120" idx="1"/>
            </p:cNvCxnSpPr>
            <p:nvPr/>
          </p:nvCxnSpPr>
          <p:spPr>
            <a:xfrm>
              <a:off x="9363579" y="3089547"/>
              <a:ext cx="587273" cy="15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2918791-4FFF-D3F5-5177-37F6A2ACD1BF}"/>
                </a:ext>
              </a:extLst>
            </p:cNvPr>
            <p:cNvCxnSpPr>
              <a:cxnSpLocks/>
              <a:stCxn id="116" idx="7"/>
              <a:endCxn id="120" idx="3"/>
            </p:cNvCxnSpPr>
            <p:nvPr/>
          </p:nvCxnSpPr>
          <p:spPr>
            <a:xfrm flipV="1">
              <a:off x="9693740" y="3672080"/>
              <a:ext cx="257112" cy="46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椭圆 114">
              <a:extLst>
                <a:ext uri="{FF2B5EF4-FFF2-40B4-BE49-F238E27FC236}">
                  <a16:creationId xmlns:a16="http://schemas.microsoft.com/office/drawing/2014/main" id="{D37E800B-1770-4EAE-C8EB-2F389325E271}"/>
                </a:ext>
              </a:extLst>
            </p:cNvPr>
            <p:cNvSpPr/>
            <p:nvPr/>
          </p:nvSpPr>
          <p:spPr>
            <a:xfrm>
              <a:off x="8849622" y="2679678"/>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6" name="椭圆 115">
              <a:extLst>
                <a:ext uri="{FF2B5EF4-FFF2-40B4-BE49-F238E27FC236}">
                  <a16:creationId xmlns:a16="http://schemas.microsoft.com/office/drawing/2014/main" id="{6A40AC7C-2DDD-0828-BE38-636491115F67}"/>
                </a:ext>
              </a:extLst>
            </p:cNvPr>
            <p:cNvSpPr/>
            <p:nvPr/>
          </p:nvSpPr>
          <p:spPr>
            <a:xfrm>
              <a:off x="9179783" y="4069001"/>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7" name="椭圆 116">
              <a:extLst>
                <a:ext uri="{FF2B5EF4-FFF2-40B4-BE49-F238E27FC236}">
                  <a16:creationId xmlns:a16="http://schemas.microsoft.com/office/drawing/2014/main" id="{6BD3B19F-B1BC-4ADB-B50A-8B18B7223822}"/>
                </a:ext>
              </a:extLst>
            </p:cNvPr>
            <p:cNvSpPr/>
            <p:nvPr/>
          </p:nvSpPr>
          <p:spPr>
            <a:xfrm>
              <a:off x="10614701" y="4070620"/>
              <a:ext cx="640700"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8" name="椭圆 117">
              <a:extLst>
                <a:ext uri="{FF2B5EF4-FFF2-40B4-BE49-F238E27FC236}">
                  <a16:creationId xmlns:a16="http://schemas.microsoft.com/office/drawing/2014/main" id="{716DF4F8-17EB-EF8C-2CA2-CC8D84885383}"/>
                </a:ext>
              </a:extLst>
            </p:cNvPr>
            <p:cNvSpPr/>
            <p:nvPr/>
          </p:nvSpPr>
          <p:spPr>
            <a:xfrm>
              <a:off x="11255401" y="3131126"/>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9" name="椭圆 118">
              <a:extLst>
                <a:ext uri="{FF2B5EF4-FFF2-40B4-BE49-F238E27FC236}">
                  <a16:creationId xmlns:a16="http://schemas.microsoft.com/office/drawing/2014/main" id="{ABBC185B-ED25-99BA-73FF-76FFACAF4406}"/>
                </a:ext>
              </a:extLst>
            </p:cNvPr>
            <p:cNvSpPr/>
            <p:nvPr/>
          </p:nvSpPr>
          <p:spPr>
            <a:xfrm>
              <a:off x="10011245" y="2113120"/>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0" name="椭圆 119">
              <a:extLst>
                <a:ext uri="{FF2B5EF4-FFF2-40B4-BE49-F238E27FC236}">
                  <a16:creationId xmlns:a16="http://schemas.microsoft.com/office/drawing/2014/main" id="{3D1189FA-ACB0-0E70-2B05-0EB5D350B7B5}"/>
                </a:ext>
              </a:extLst>
            </p:cNvPr>
            <p:cNvSpPr/>
            <p:nvPr/>
          </p:nvSpPr>
          <p:spPr>
            <a:xfrm>
              <a:off x="9801130" y="3159869"/>
              <a:ext cx="1022368" cy="60009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Residual </a:t>
              </a:r>
              <a:r>
                <a:rPr lang="en-US" altLang="zh-CN" sz="1000" b="1" dirty="0"/>
                <a:t>Collector</a:t>
              </a:r>
              <a:endParaRPr lang="zh-CN" altLang="en-US" sz="1000" b="1" dirty="0"/>
            </a:p>
          </p:txBody>
        </p:sp>
      </p:grpSp>
      <p:sp>
        <p:nvSpPr>
          <p:cNvPr id="141" name="文本框 140">
            <a:extLst>
              <a:ext uri="{FF2B5EF4-FFF2-40B4-BE49-F238E27FC236}">
                <a16:creationId xmlns:a16="http://schemas.microsoft.com/office/drawing/2014/main" id="{6F1953D0-47BC-E6D8-6F46-3E6815FE8886}"/>
              </a:ext>
            </a:extLst>
          </p:cNvPr>
          <p:cNvSpPr txBox="1"/>
          <p:nvPr/>
        </p:nvSpPr>
        <p:spPr>
          <a:xfrm>
            <a:off x="204673" y="5401139"/>
            <a:ext cx="3588048"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Phase1</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Fund Preparation</a:t>
            </a:r>
          </a:p>
          <a:p>
            <a:pPr algn="ctr"/>
            <a:endParaRPr lang="en-US" altLang="zh-CN" sz="1200" dirty="0">
              <a:solidFill>
                <a:srgbClr val="4B5563"/>
              </a:solidFill>
              <a:latin typeface="Franklin Gothic Medium" panose="020B0603020102020204" pitchFamily="34" charset="0"/>
              <a:sym typeface="+mn-lt"/>
            </a:endParaRPr>
          </a:p>
          <a:p>
            <a:pPr algn="ctr"/>
            <a:r>
              <a:rPr lang="en-US" altLang="zh-CN" sz="1600" dirty="0">
                <a:solidFill>
                  <a:srgbClr val="4B5563"/>
                </a:solidFill>
                <a:latin typeface="Franklin Gothic Medium" panose="020B0603020102020204" pitchFamily="34" charset="0"/>
                <a:sym typeface="+mn-lt"/>
              </a:rPr>
              <a:t>Fund Supplier transfers funds </a:t>
            </a:r>
          </a:p>
          <a:p>
            <a:pPr algn="ctr"/>
            <a:r>
              <a:rPr lang="en-US" altLang="zh-CN" sz="1600" dirty="0">
                <a:solidFill>
                  <a:srgbClr val="4B5563"/>
                </a:solidFill>
                <a:latin typeface="Franklin Gothic Medium" panose="020B0603020102020204" pitchFamily="34" charset="0"/>
                <a:sym typeface="+mn-lt"/>
              </a:rPr>
              <a:t>to 1 or more contributors </a:t>
            </a:r>
            <a:endParaRPr lang="zh-CN" altLang="en-US" sz="1600" dirty="0">
              <a:solidFill>
                <a:srgbClr val="4B5563"/>
              </a:solidFill>
              <a:latin typeface="Franklin Gothic Medium" panose="020B0603020102020204" pitchFamily="34" charset="0"/>
            </a:endParaRPr>
          </a:p>
        </p:txBody>
      </p:sp>
      <p:sp>
        <p:nvSpPr>
          <p:cNvPr id="142" name="文本框 141">
            <a:extLst>
              <a:ext uri="{FF2B5EF4-FFF2-40B4-BE49-F238E27FC236}">
                <a16:creationId xmlns:a16="http://schemas.microsoft.com/office/drawing/2014/main" id="{691C1736-F8D4-FA29-0BC7-716B0C5664FF}"/>
              </a:ext>
            </a:extLst>
          </p:cNvPr>
          <p:cNvSpPr txBox="1"/>
          <p:nvPr/>
        </p:nvSpPr>
        <p:spPr>
          <a:xfrm>
            <a:off x="4393052" y="5401139"/>
            <a:ext cx="3445273"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 2</a:t>
            </a:r>
            <a:r>
              <a:rPr lang="zh-CN" altLang="en-US" dirty="0">
                <a:solidFill>
                  <a:srgbClr val="4B5563"/>
                </a:solidFill>
                <a:latin typeface="Franklin Gothic Medium" panose="020B0603020102020204" pitchFamily="34" charset="0"/>
                <a:sym typeface="+mn-lt"/>
              </a:rPr>
              <a:t>：</a:t>
            </a:r>
            <a:r>
              <a:rPr lang="en-US" altLang="zh-CN" dirty="0">
                <a:solidFill>
                  <a:srgbClr val="4B5563"/>
                </a:solidFill>
                <a:latin typeface="Franklin Gothic Medium" panose="020B0603020102020204" pitchFamily="34" charset="0"/>
                <a:sym typeface="+mn-lt"/>
              </a:rPr>
              <a:t>Donation</a:t>
            </a:r>
          </a:p>
          <a:p>
            <a:pPr algn="ctr"/>
            <a:endParaRPr lang="en-US" altLang="zh-CN" sz="1200" dirty="0">
              <a:solidFill>
                <a:srgbClr val="4B5563"/>
              </a:solidFill>
              <a:latin typeface="Franklin Gothic Medium" panose="020B0603020102020204" pitchFamily="34" charset="0"/>
              <a:sym typeface="+mn-lt"/>
            </a:endParaRPr>
          </a:p>
          <a:p>
            <a:pPr algn="ctr"/>
            <a:r>
              <a:rPr lang="en-US" altLang="zh-CN" sz="1600" dirty="0">
                <a:solidFill>
                  <a:srgbClr val="4B5563"/>
                </a:solidFill>
                <a:latin typeface="Franklin Gothic Medium" panose="020B0603020102020204" pitchFamily="34" charset="0"/>
                <a:sym typeface="+mn-lt"/>
              </a:rPr>
              <a:t>Contributors transfer fund to grant </a:t>
            </a:r>
            <a:r>
              <a:rPr lang="en-US" altLang="zh-CN" sz="1600" dirty="0" err="1">
                <a:solidFill>
                  <a:srgbClr val="4B5563"/>
                </a:solidFill>
                <a:latin typeface="Franklin Gothic Medium" panose="020B0603020102020204" pitchFamily="34" charset="0"/>
                <a:sym typeface="+mn-lt"/>
              </a:rPr>
              <a:t>Gitcoin</a:t>
            </a:r>
            <a:r>
              <a:rPr lang="en-US" altLang="zh-CN" sz="1600" dirty="0">
                <a:solidFill>
                  <a:srgbClr val="4B5563"/>
                </a:solidFill>
                <a:latin typeface="Franklin Gothic Medium" panose="020B0603020102020204" pitchFamily="34" charset="0"/>
                <a:sym typeface="+mn-lt"/>
              </a:rPr>
              <a:t> to</a:t>
            </a:r>
            <a:r>
              <a:rPr lang="zh-CN" altLang="en-US" sz="1600" dirty="0">
                <a:solidFill>
                  <a:srgbClr val="4B5563"/>
                </a:solidFill>
                <a:latin typeface="Franklin Gothic Medium" panose="020B0603020102020204" pitchFamily="34" charset="0"/>
                <a:sym typeface="+mn-lt"/>
              </a:rPr>
              <a:t> </a:t>
            </a:r>
            <a:r>
              <a:rPr lang="en-US" altLang="zh-CN" sz="1600" dirty="0">
                <a:solidFill>
                  <a:srgbClr val="4B5563"/>
                </a:solidFill>
                <a:latin typeface="Franklin Gothic Medium" panose="020B0603020102020204" pitchFamily="34" charset="0"/>
                <a:sym typeface="+mn-lt"/>
              </a:rPr>
              <a:t>make</a:t>
            </a:r>
            <a:r>
              <a:rPr lang="zh-CN" altLang="en-US" sz="1600" dirty="0">
                <a:solidFill>
                  <a:srgbClr val="4B5563"/>
                </a:solidFill>
                <a:latin typeface="Franklin Gothic Medium" panose="020B0603020102020204" pitchFamily="34" charset="0"/>
                <a:sym typeface="+mn-lt"/>
              </a:rPr>
              <a:t> </a:t>
            </a:r>
            <a:r>
              <a:rPr lang="en-US" altLang="zh-CN" sz="1600" dirty="0">
                <a:solidFill>
                  <a:srgbClr val="4B5563"/>
                </a:solidFill>
                <a:latin typeface="Franklin Gothic Medium" panose="020B0603020102020204" pitchFamily="34" charset="0"/>
                <a:sym typeface="+mn-lt"/>
              </a:rPr>
              <a:t>donations</a:t>
            </a:r>
            <a:endParaRPr lang="zh-CN" altLang="en-US" sz="1600" dirty="0">
              <a:solidFill>
                <a:srgbClr val="4B5563"/>
              </a:solidFill>
              <a:latin typeface="Franklin Gothic Medium" panose="020B0603020102020204" pitchFamily="34" charset="0"/>
            </a:endParaRPr>
          </a:p>
        </p:txBody>
      </p:sp>
      <p:sp>
        <p:nvSpPr>
          <p:cNvPr id="143" name="文本框 142">
            <a:extLst>
              <a:ext uri="{FF2B5EF4-FFF2-40B4-BE49-F238E27FC236}">
                <a16:creationId xmlns:a16="http://schemas.microsoft.com/office/drawing/2014/main" id="{2A28C2E1-7DD1-CFC1-F824-B8AEB0DD7AE9}"/>
              </a:ext>
            </a:extLst>
          </p:cNvPr>
          <p:cNvSpPr txBox="1"/>
          <p:nvPr/>
        </p:nvSpPr>
        <p:spPr>
          <a:xfrm>
            <a:off x="8438656" y="5401139"/>
            <a:ext cx="3685968"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 3</a:t>
            </a:r>
            <a:r>
              <a:rPr lang="zh-CN" altLang="en-US" dirty="0">
                <a:solidFill>
                  <a:srgbClr val="4B5563"/>
                </a:solidFill>
                <a:latin typeface="Franklin Gothic Medium" panose="020B0603020102020204" pitchFamily="34" charset="0"/>
                <a:sym typeface="+mn-lt"/>
              </a:rPr>
              <a:t>：</a:t>
            </a:r>
            <a:r>
              <a:rPr lang="en-US" altLang="zh-CN" dirty="0">
                <a:solidFill>
                  <a:srgbClr val="4B5563"/>
                </a:solidFill>
                <a:latin typeface="Franklin Gothic Medium" panose="020B0603020102020204" pitchFamily="34" charset="0"/>
                <a:sym typeface="+mn-lt"/>
              </a:rPr>
              <a:t> Residual Collection</a:t>
            </a:r>
          </a:p>
          <a:p>
            <a:pPr algn="ctr"/>
            <a:r>
              <a:rPr lang="en-US" altLang="zh-CN" sz="1200" dirty="0">
                <a:solidFill>
                  <a:srgbClr val="4B5563"/>
                </a:solidFill>
                <a:latin typeface="Franklin Gothic Medium" panose="020B0603020102020204" pitchFamily="34" charset="0"/>
                <a:sym typeface="+mn-lt"/>
              </a:rPr>
              <a:t> </a:t>
            </a:r>
          </a:p>
          <a:p>
            <a:pPr algn="ctr"/>
            <a:r>
              <a:rPr lang="en-US" altLang="zh-CN" sz="1600" dirty="0">
                <a:solidFill>
                  <a:srgbClr val="4B5563"/>
                </a:solidFill>
                <a:latin typeface="Franklin Gothic Medium" panose="020B0603020102020204" pitchFamily="34" charset="0"/>
                <a:sym typeface="+mn-lt"/>
              </a:rPr>
              <a:t>After donation, contributors transfers residual fund to residual collector</a:t>
            </a:r>
            <a:endParaRPr lang="zh-CN" altLang="en-US" sz="1600"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3880253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875DE4-D6F8-8762-C6A2-CF45FED8A41F}"/>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Overall Graph Constructions</a:t>
            </a:r>
            <a:endParaRPr lang="zh-CN" altLang="en-US" sz="3200" b="1" dirty="0">
              <a:solidFill>
                <a:srgbClr val="0070C0"/>
              </a:solidFill>
              <a:effectLst/>
              <a:cs typeface="+mn-ea"/>
              <a:sym typeface="+mn-lt"/>
            </a:endParaRPr>
          </a:p>
        </p:txBody>
      </p:sp>
      <p:pic>
        <p:nvPicPr>
          <p:cNvPr id="5" name="图片 4">
            <a:extLst>
              <a:ext uri="{FF2B5EF4-FFF2-40B4-BE49-F238E27FC236}">
                <a16:creationId xmlns:a16="http://schemas.microsoft.com/office/drawing/2014/main" id="{92C4C797-8781-F6CA-84AB-2C7C8629A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47" y="2729232"/>
            <a:ext cx="10622924" cy="3667971"/>
          </a:xfrm>
          <a:prstGeom prst="rect">
            <a:avLst/>
          </a:prstGeom>
        </p:spPr>
      </p:pic>
      <p:sp>
        <p:nvSpPr>
          <p:cNvPr id="10" name="文本框 9">
            <a:extLst>
              <a:ext uri="{FF2B5EF4-FFF2-40B4-BE49-F238E27FC236}">
                <a16:creationId xmlns:a16="http://schemas.microsoft.com/office/drawing/2014/main" id="{8B42E062-BDF7-3953-0477-FC8FD63E9F44}"/>
              </a:ext>
            </a:extLst>
          </p:cNvPr>
          <p:cNvSpPr txBox="1"/>
          <p:nvPr/>
        </p:nvSpPr>
        <p:spPr>
          <a:xfrm>
            <a:off x="1569077" y="1270439"/>
            <a:ext cx="10622923" cy="1295932"/>
          </a:xfrm>
          <a:prstGeom prst="rect">
            <a:avLst/>
          </a:prstGeom>
          <a:noFill/>
          <a:ln>
            <a:noFill/>
          </a:ln>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Asset-Transfer: Transfers from A </a:t>
            </a:r>
            <a:r>
              <a:rPr lang="en-US" altLang="zh-CN" dirty="0">
                <a:solidFill>
                  <a:srgbClr val="4B5563"/>
                </a:solidFill>
                <a:latin typeface="Franklin Gothic Medium" panose="020B0603020102020204" pitchFamily="34" charset="0"/>
                <a:sym typeface="Wingdings" panose="05000000000000000000" pitchFamily="2" charset="2"/>
              </a:rPr>
              <a:t> B where A OR B is a contributor</a:t>
            </a:r>
          </a:p>
          <a:p>
            <a:pPr marL="342900" indent="-342900">
              <a:lnSpc>
                <a:spcPct val="150000"/>
              </a:lnSpc>
              <a:buAutoNum type="arabicPeriod"/>
            </a:pPr>
            <a:r>
              <a:rPr lang="en-US" altLang="zh-CN" dirty="0">
                <a:solidFill>
                  <a:srgbClr val="4B5563"/>
                </a:solidFill>
                <a:latin typeface="Franklin Gothic Medium" panose="020B0603020102020204" pitchFamily="34" charset="0"/>
              </a:rPr>
              <a:t>Include the Assets = ETH, USDC, USDT, DAI 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Polygon and </a:t>
            </a:r>
            <a:r>
              <a:rPr lang="en-US" altLang="zh-CN" dirty="0" err="1">
                <a:solidFill>
                  <a:srgbClr val="4B5563"/>
                </a:solidFill>
                <a:latin typeface="Franklin Gothic Medium" panose="020B0603020102020204" pitchFamily="34" charset="0"/>
              </a:rPr>
              <a:t>zkSync</a:t>
            </a:r>
            <a:endParaRPr lang="en-US" altLang="zh-CN" dirty="0">
              <a:solidFill>
                <a:srgbClr val="4B5563"/>
              </a:solidFill>
              <a:latin typeface="Franklin Gothic Medium" panose="020B0603020102020204" pitchFamily="34" charset="0"/>
            </a:endParaRPr>
          </a:p>
          <a:p>
            <a:pPr marL="342900" indent="-342900">
              <a:lnSpc>
                <a:spcPct val="150000"/>
              </a:lnSpc>
              <a:buAutoNum type="arabicPeriod"/>
            </a:pPr>
            <a:r>
              <a:rPr lang="en-US" altLang="zh-CN" dirty="0">
                <a:solidFill>
                  <a:srgbClr val="4B5563"/>
                </a:solidFill>
                <a:latin typeface="Franklin Gothic Medium" panose="020B0603020102020204" pitchFamily="34" charset="0"/>
              </a:rPr>
              <a:t>Date: Sept 1st - Oct 19th                                               </a:t>
            </a:r>
            <a:r>
              <a:rPr lang="en-US" altLang="zh-CN" dirty="0" err="1">
                <a:solidFill>
                  <a:srgbClr val="00B050"/>
                </a:solidFill>
                <a:latin typeface="Franklin Gothic Medium" panose="020B0603020102020204" pitchFamily="34" charset="0"/>
                <a:sym typeface="Wingdings" panose="05000000000000000000" pitchFamily="2" charset="2"/>
              </a:rPr>
              <a:t>ATGraph</a:t>
            </a:r>
            <a:r>
              <a:rPr lang="en-US" altLang="zh-CN" dirty="0">
                <a:solidFill>
                  <a:srgbClr val="00B050"/>
                </a:solidFill>
                <a:latin typeface="Franklin Gothic Medium" panose="020B0603020102020204" pitchFamily="34" charset="0"/>
                <a:sym typeface="Wingdings" panose="05000000000000000000" pitchFamily="2" charset="2"/>
              </a:rPr>
              <a:t> Size: 1.4M</a:t>
            </a:r>
            <a:r>
              <a:rPr lang="zh-CN" altLang="en-US" dirty="0">
                <a:solidFill>
                  <a:srgbClr val="00B050"/>
                </a:solidFill>
                <a:latin typeface="Franklin Gothic Medium" panose="020B0603020102020204" pitchFamily="34" charset="0"/>
                <a:sym typeface="Wingdings" panose="05000000000000000000" pitchFamily="2" charset="2"/>
              </a:rPr>
              <a:t>  </a:t>
            </a:r>
            <a:r>
              <a:rPr lang="en-US" altLang="zh-CN" dirty="0">
                <a:solidFill>
                  <a:srgbClr val="00B050"/>
                </a:solidFill>
                <a:latin typeface="Franklin Gothic Medium" panose="020B0603020102020204" pitchFamily="34" charset="0"/>
                <a:sym typeface="Wingdings" panose="05000000000000000000" pitchFamily="2" charset="2"/>
              </a:rPr>
              <a:t>edges</a:t>
            </a:r>
            <a:endParaRPr lang="en-US" altLang="zh-CN" dirty="0">
              <a:solidFill>
                <a:srgbClr val="00B050"/>
              </a:solidFill>
              <a:latin typeface="Franklin Gothic Medium" panose="020B0603020102020204" pitchFamily="34" charset="0"/>
            </a:endParaRPr>
          </a:p>
        </p:txBody>
      </p:sp>
    </p:spTree>
    <p:extLst>
      <p:ext uri="{BB962C8B-B14F-4D97-AF65-F5344CB8AC3E}">
        <p14:creationId xmlns:p14="http://schemas.microsoft.com/office/powerpoint/2010/main" val="2627886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875DE4-D6F8-8762-C6A2-CF45FED8A41F}"/>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Overall Graph Visualization</a:t>
            </a:r>
            <a:endParaRPr lang="zh-CN" altLang="en-US" sz="3200" b="1" dirty="0">
              <a:solidFill>
                <a:srgbClr val="0070C0"/>
              </a:solidFill>
              <a:effectLst/>
              <a:cs typeface="+mn-ea"/>
              <a:sym typeface="+mn-lt"/>
            </a:endParaRPr>
          </a:p>
        </p:txBody>
      </p:sp>
      <p:pic>
        <p:nvPicPr>
          <p:cNvPr id="6" name="图片 5">
            <a:extLst>
              <a:ext uri="{FF2B5EF4-FFF2-40B4-BE49-F238E27FC236}">
                <a16:creationId xmlns:a16="http://schemas.microsoft.com/office/drawing/2014/main" id="{C387F336-F3F3-7A10-FB09-B22AC27BF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10" y="1378565"/>
            <a:ext cx="5315090" cy="4600875"/>
          </a:xfrm>
          <a:prstGeom prst="rect">
            <a:avLst/>
          </a:prstGeom>
        </p:spPr>
      </p:pic>
      <p:sp>
        <p:nvSpPr>
          <p:cNvPr id="9" name="文本框 8">
            <a:extLst>
              <a:ext uri="{FF2B5EF4-FFF2-40B4-BE49-F238E27FC236}">
                <a16:creationId xmlns:a16="http://schemas.microsoft.com/office/drawing/2014/main" id="{D71DDC6B-B96E-DBE0-3810-D9E1A80829EB}"/>
              </a:ext>
            </a:extLst>
          </p:cNvPr>
          <p:cNvSpPr txBox="1"/>
          <p:nvPr/>
        </p:nvSpPr>
        <p:spPr>
          <a:xfrm>
            <a:off x="136679" y="6090433"/>
            <a:ext cx="6298381" cy="369332"/>
          </a:xfrm>
          <a:prstGeom prst="rect">
            <a:avLst/>
          </a:prstGeom>
          <a:noFill/>
        </p:spPr>
        <p:txBody>
          <a:bodyPr wrap="square">
            <a:spAutoFit/>
          </a:bodyPr>
          <a:lstStyle/>
          <a:p>
            <a:pPr algn="ctr"/>
            <a:r>
              <a:rPr lang="en-US" altLang="zh-CN" i="1" dirty="0">
                <a:cs typeface="+mn-ea"/>
                <a:sym typeface="+mn-lt"/>
              </a:rPr>
              <a:t>Visualization using Gephi: The open graph viz platform</a:t>
            </a:r>
            <a:endParaRPr lang="zh-CN" altLang="en-US" i="1" dirty="0"/>
          </a:p>
        </p:txBody>
      </p:sp>
      <p:graphicFrame>
        <p:nvGraphicFramePr>
          <p:cNvPr id="4" name="表格 3">
            <a:extLst>
              <a:ext uri="{FF2B5EF4-FFF2-40B4-BE49-F238E27FC236}">
                <a16:creationId xmlns:a16="http://schemas.microsoft.com/office/drawing/2014/main" id="{0B6F12A6-34A3-A873-BD83-08F243ACB5F9}"/>
              </a:ext>
            </a:extLst>
          </p:cNvPr>
          <p:cNvGraphicFramePr>
            <a:graphicFrameLocks noGrp="1"/>
          </p:cNvGraphicFramePr>
          <p:nvPr/>
        </p:nvGraphicFramePr>
        <p:xfrm>
          <a:off x="6325775" y="1228584"/>
          <a:ext cx="5287040" cy="5193727"/>
        </p:xfrm>
        <a:graphic>
          <a:graphicData uri="http://schemas.openxmlformats.org/drawingml/2006/table">
            <a:tbl>
              <a:tblPr firstRow="1" bandRow="1">
                <a:tableStyleId>{1FECB4D8-DB02-4DC6-A0A2-4F2EBAE1DC90}</a:tableStyleId>
              </a:tblPr>
              <a:tblGrid>
                <a:gridCol w="2440968">
                  <a:extLst>
                    <a:ext uri="{9D8B030D-6E8A-4147-A177-3AD203B41FA5}">
                      <a16:colId xmlns:a16="http://schemas.microsoft.com/office/drawing/2014/main" val="20001"/>
                    </a:ext>
                  </a:extLst>
                </a:gridCol>
                <a:gridCol w="1957072">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HUB</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Label</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Degree</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383645">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0x7d655c57f71464b6f83811c55d84009cd9f5221c</a:t>
                      </a: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BulkCheckout_gitcoin</a:t>
                      </a: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52201</a:t>
                      </a: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326189">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0x00000000006c3852cbef3e08e8df289169ede581</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Seaport_seaport</a:t>
                      </a:r>
                      <a:endParaRPr lang="en-US" sz="1200" b="1" kern="1200" dirty="0">
                        <a:solidFill>
                          <a:srgbClr val="0070C0"/>
                        </a:solidFill>
                        <a:latin typeface="+mn-lt"/>
                        <a:ea typeface="+mn-ea"/>
                        <a:cs typeface="+mn-cs"/>
                      </a:endParaRP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33926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376850">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0xc098b2a3aa256d2140208c3de6543aaef5cd3a94</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FTX Exchange 2_</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30229</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0xabea9132b05a70803a4e85094fd0e1800777fbef</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ZkSync</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17618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0x283af0b28c62c092c9727f1ee09c02ca627eb7f5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ETHRegistrarController_3nameservice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17150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0x68b3465833fb72a70ecdf485e0e4c7bd8665fc45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SwapRouter02_uniswap_v3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17035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9863361"/>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0xc02aaa39b223fe8d0a0e5c4f27ead9083c756cc2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WETH9_zeroex</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9765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24319"/>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0x4d9079bb4165aeb4084c526a32695dcfd2f77381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Ethereum_SpokePool_across_v2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9326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19483381"/>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0x5bf5bcc5362f88721167c1068b58c60cad075aac</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ProofOfStake_Pages_vitaliks_book</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8919</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12074"/>
                  </a:ext>
                </a:extLst>
              </a:tr>
              <a:tr h="326189">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0xff1f2b4adb9df6fc8eafecdcbf96a2b351680455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RollupProcessor_aztec_v2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8301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6253227"/>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0x4dbd4fc535ac27206064b68ffcf827b0a60bab3f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Inbox_arbitrum</a:t>
                      </a:r>
                      <a:endParaRPr lang="en-US" sz="1200" b="1" kern="1200" dirty="0">
                        <a:solidFill>
                          <a:srgbClr val="0070C0"/>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8198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2998686"/>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0xb8901acb165ed027e32754e0ffe830802919727f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L1_ETH_Bridge_hop</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6181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21771350"/>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0x20f780a973856b93f63670377900c1d2a50a77c4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ERC721OrdersFeature_element_ex</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5288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187142"/>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0xdef1c0ded9bec7f1a1670819833240f027b25eff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ExchangeProxy_zeroex</a:t>
                      </a:r>
                      <a:endParaRPr lang="en-US" sz="1200" b="1" kern="1200" dirty="0">
                        <a:solidFill>
                          <a:srgbClr val="0070C0"/>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4684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9580812"/>
                  </a:ext>
                </a:extLst>
              </a:tr>
            </a:tbl>
          </a:graphicData>
        </a:graphic>
      </p:graphicFrame>
    </p:spTree>
    <p:extLst>
      <p:ext uri="{BB962C8B-B14F-4D97-AF65-F5344CB8AC3E}">
        <p14:creationId xmlns:p14="http://schemas.microsoft.com/office/powerpoint/2010/main" val="65054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1: Chain-Like Attack</a:t>
            </a:r>
          </a:p>
          <a:p>
            <a:pPr>
              <a:lnSpc>
                <a:spcPct val="150000"/>
              </a:lnSpc>
            </a:pPr>
            <a:endParaRPr lang="zh-CN" altLang="en-US" sz="3200" b="1" dirty="0">
              <a:solidFill>
                <a:srgbClr val="0070C0"/>
              </a:solidFill>
              <a:effectLst/>
              <a:cs typeface="+mn-ea"/>
              <a:sym typeface="+mn-lt"/>
            </a:endParaRPr>
          </a:p>
        </p:txBody>
      </p:sp>
      <p:pic>
        <p:nvPicPr>
          <p:cNvPr id="3" name="图片 2">
            <a:extLst>
              <a:ext uri="{FF2B5EF4-FFF2-40B4-BE49-F238E27FC236}">
                <a16:creationId xmlns:a16="http://schemas.microsoft.com/office/drawing/2014/main" id="{9E92F709-46A8-EB29-A12D-A14D993AC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25" y="1220140"/>
            <a:ext cx="7815812" cy="4578991"/>
          </a:xfrm>
          <a:prstGeom prst="rect">
            <a:avLst/>
          </a:prstGeom>
        </p:spPr>
      </p:pic>
      <p:sp>
        <p:nvSpPr>
          <p:cNvPr id="12" name="文本框 11">
            <a:extLst>
              <a:ext uri="{FF2B5EF4-FFF2-40B4-BE49-F238E27FC236}">
                <a16:creationId xmlns:a16="http://schemas.microsoft.com/office/drawing/2014/main" id="{7A1A389E-FFD7-2AEC-99EE-90E58A8C2A9A}"/>
              </a:ext>
            </a:extLst>
          </p:cNvPr>
          <p:cNvSpPr txBox="1"/>
          <p:nvPr/>
        </p:nvSpPr>
        <p:spPr>
          <a:xfrm>
            <a:off x="1055950" y="5875049"/>
            <a:ext cx="4911922" cy="646331"/>
          </a:xfrm>
          <a:prstGeom prst="rect">
            <a:avLst/>
          </a:prstGeom>
          <a:noFill/>
        </p:spPr>
        <p:txBody>
          <a:bodyPr wrap="none" rtlCol="0">
            <a:spAutoFit/>
          </a:bodyPr>
          <a:lstStyle/>
          <a:p>
            <a:pPr marL="342900" indent="-342900">
              <a:buAutoNum type="arabicPeriod"/>
            </a:pPr>
            <a:r>
              <a:rPr lang="en-US" altLang="zh-CN" dirty="0">
                <a:solidFill>
                  <a:srgbClr val="4B5563"/>
                </a:solidFill>
                <a:latin typeface="Franklin Gothic Medium" panose="020B0603020102020204" pitchFamily="34" charset="0"/>
              </a:rPr>
              <a:t>ETH from </a:t>
            </a:r>
            <a:r>
              <a:rPr lang="en-US" altLang="zh-CN" dirty="0" err="1">
                <a:solidFill>
                  <a:srgbClr val="4B5563"/>
                </a:solidFill>
                <a:latin typeface="Franklin Gothic Medium" panose="020B0603020102020204" pitchFamily="34" charset="0"/>
              </a:rPr>
              <a:t>Binance</a:t>
            </a:r>
            <a:r>
              <a:rPr lang="en-US" altLang="zh-CN" dirty="0">
                <a:solidFill>
                  <a:srgbClr val="4B5563"/>
                </a:solidFill>
                <a:latin typeface="Franklin Gothic Medium" panose="020B0603020102020204" pitchFamily="34" charset="0"/>
              </a:rPr>
              <a:t> to the first contributor</a:t>
            </a:r>
          </a:p>
          <a:p>
            <a:pPr marL="342900" indent="-342900">
              <a:buAutoNum type="arabicPeriod"/>
            </a:pPr>
            <a:r>
              <a:rPr lang="en-US" altLang="zh-CN" dirty="0">
                <a:solidFill>
                  <a:srgbClr val="4B5563"/>
                </a:solidFill>
                <a:latin typeface="Franklin Gothic Medium" panose="020B0603020102020204" pitchFamily="34" charset="0"/>
              </a:rPr>
              <a:t>ETH goes through the 9 Contributors in turn</a:t>
            </a:r>
            <a:endParaRPr lang="zh-CN" altLang="en-US" dirty="0">
              <a:solidFill>
                <a:srgbClr val="4B5563"/>
              </a:solidFill>
              <a:latin typeface="Franklin Gothic Medium" panose="020B0603020102020204" pitchFamily="34" charset="0"/>
            </a:endParaRPr>
          </a:p>
        </p:txBody>
      </p:sp>
      <p:pic>
        <p:nvPicPr>
          <p:cNvPr id="9" name="图片 8">
            <a:extLst>
              <a:ext uri="{FF2B5EF4-FFF2-40B4-BE49-F238E27FC236}">
                <a16:creationId xmlns:a16="http://schemas.microsoft.com/office/drawing/2014/main" id="{E8396CD6-B8B2-1693-8086-2A1CEC05C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585" y="1220140"/>
            <a:ext cx="6302267" cy="4578991"/>
          </a:xfrm>
          <a:prstGeom prst="rect">
            <a:avLst/>
          </a:prstGeom>
        </p:spPr>
      </p:pic>
      <p:sp>
        <p:nvSpPr>
          <p:cNvPr id="13" name="文本框 12">
            <a:extLst>
              <a:ext uri="{FF2B5EF4-FFF2-40B4-BE49-F238E27FC236}">
                <a16:creationId xmlns:a16="http://schemas.microsoft.com/office/drawing/2014/main" id="{A16EC322-B921-A6CB-F813-B84069EF1A1D}"/>
              </a:ext>
            </a:extLst>
          </p:cNvPr>
          <p:cNvSpPr txBox="1"/>
          <p:nvPr/>
        </p:nvSpPr>
        <p:spPr>
          <a:xfrm>
            <a:off x="463025" y="5965208"/>
            <a:ext cx="592925" cy="461665"/>
          </a:xfrm>
          <a:prstGeom prst="rect">
            <a:avLst/>
          </a:prstGeom>
          <a:noFill/>
        </p:spPr>
        <p:txBody>
          <a:bodyPr wrap="square">
            <a:spAutoFit/>
          </a:bodyPr>
          <a:lstStyle/>
          <a:p>
            <a:r>
              <a:rPr lang="en-US" altLang="zh-CN" sz="2400" b="1" dirty="0"/>
              <a:t>L1:</a:t>
            </a:r>
            <a:r>
              <a:rPr lang="en-US" altLang="zh-CN" dirty="0"/>
              <a:t> </a:t>
            </a:r>
          </a:p>
        </p:txBody>
      </p:sp>
      <p:sp>
        <p:nvSpPr>
          <p:cNvPr id="14" name="文本框 13">
            <a:extLst>
              <a:ext uri="{FF2B5EF4-FFF2-40B4-BE49-F238E27FC236}">
                <a16:creationId xmlns:a16="http://schemas.microsoft.com/office/drawing/2014/main" id="{9890B4F5-853D-C380-5B2F-8EF183E4C937}"/>
              </a:ext>
            </a:extLst>
          </p:cNvPr>
          <p:cNvSpPr txBox="1"/>
          <p:nvPr/>
        </p:nvSpPr>
        <p:spPr>
          <a:xfrm>
            <a:off x="6102369" y="5996519"/>
            <a:ext cx="580186" cy="461665"/>
          </a:xfrm>
          <a:prstGeom prst="rect">
            <a:avLst/>
          </a:prstGeom>
          <a:noFill/>
        </p:spPr>
        <p:txBody>
          <a:bodyPr wrap="square">
            <a:spAutoFit/>
          </a:bodyPr>
          <a:lstStyle/>
          <a:p>
            <a:r>
              <a:rPr lang="en-US" altLang="zh-CN" sz="2400" b="1" dirty="0"/>
              <a:t>L2:</a:t>
            </a:r>
            <a:r>
              <a:rPr lang="en-US" altLang="zh-CN" dirty="0"/>
              <a:t> </a:t>
            </a:r>
          </a:p>
        </p:txBody>
      </p:sp>
      <p:sp>
        <p:nvSpPr>
          <p:cNvPr id="15" name="文本框 14">
            <a:extLst>
              <a:ext uri="{FF2B5EF4-FFF2-40B4-BE49-F238E27FC236}">
                <a16:creationId xmlns:a16="http://schemas.microsoft.com/office/drawing/2014/main" id="{4634F23D-A848-EDC2-A8F2-D2F67837D85A}"/>
              </a:ext>
            </a:extLst>
          </p:cNvPr>
          <p:cNvSpPr txBox="1"/>
          <p:nvPr/>
        </p:nvSpPr>
        <p:spPr>
          <a:xfrm>
            <a:off x="6817053" y="5875048"/>
            <a:ext cx="4225837" cy="646331"/>
          </a:xfrm>
          <a:prstGeom prst="rect">
            <a:avLst/>
          </a:prstGeom>
          <a:noFill/>
        </p:spPr>
        <p:txBody>
          <a:bodyPr wrap="none" rtlCol="0">
            <a:spAutoFit/>
          </a:bodyPr>
          <a:lstStyle/>
          <a:p>
            <a:pPr marL="342900" indent="-342900">
              <a:buAutoNum type="arabicPeriod"/>
            </a:pPr>
            <a:r>
              <a:rPr lang="en-US" altLang="zh-CN" dirty="0">
                <a:solidFill>
                  <a:srgbClr val="4B5563"/>
                </a:solidFill>
                <a:latin typeface="Franklin Gothic Medium" panose="020B0603020102020204" pitchFamily="34" charset="0"/>
              </a:rPr>
              <a:t>Deposit</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L2, and then Swap to DAI</a:t>
            </a:r>
          </a:p>
          <a:p>
            <a:pPr marL="342900" indent="-342900">
              <a:buAutoNum type="arabicPeriod"/>
            </a:pPr>
            <a:r>
              <a:rPr lang="en-US" altLang="zh-CN" dirty="0">
                <a:solidFill>
                  <a:srgbClr val="4B5563"/>
                </a:solidFill>
                <a:latin typeface="Franklin Gothic Medium" panose="020B0603020102020204" pitchFamily="34" charset="0"/>
              </a:rPr>
              <a:t>Donate</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69481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2: Diamond Attack</a:t>
            </a:r>
          </a:p>
          <a:p>
            <a:pPr>
              <a:lnSpc>
                <a:spcPct val="150000"/>
              </a:lnSpc>
            </a:pPr>
            <a:endParaRPr lang="zh-CN" altLang="en-US" sz="3200" b="1" dirty="0">
              <a:solidFill>
                <a:srgbClr val="0070C0"/>
              </a:solidFill>
              <a:effectLst/>
              <a:cs typeface="+mn-ea"/>
              <a:sym typeface="+mn-lt"/>
            </a:endParaRPr>
          </a:p>
        </p:txBody>
      </p:sp>
      <p:sp>
        <p:nvSpPr>
          <p:cNvPr id="12" name="文本框 11">
            <a:extLst>
              <a:ext uri="{FF2B5EF4-FFF2-40B4-BE49-F238E27FC236}">
                <a16:creationId xmlns:a16="http://schemas.microsoft.com/office/drawing/2014/main" id="{7A1A389E-FFD7-2AEC-99EE-90E58A8C2A9A}"/>
              </a:ext>
            </a:extLst>
          </p:cNvPr>
          <p:cNvSpPr txBox="1"/>
          <p:nvPr/>
        </p:nvSpPr>
        <p:spPr>
          <a:xfrm>
            <a:off x="2874537" y="5770345"/>
            <a:ext cx="7567054" cy="646331"/>
          </a:xfrm>
          <a:prstGeom prst="rect">
            <a:avLst/>
          </a:prstGeom>
          <a:noFill/>
        </p:spPr>
        <p:txBody>
          <a:bodyPr wrap="square" rtlCol="0">
            <a:spAutoFit/>
          </a:bodyPr>
          <a:lstStyle/>
          <a:p>
            <a:pPr marL="342900" indent="-342900">
              <a:buAutoNum type="arabicPeriod"/>
            </a:pPr>
            <a:r>
              <a:rPr lang="en-US" altLang="zh-CN" dirty="0">
                <a:solidFill>
                  <a:srgbClr val="4B5563"/>
                </a:solidFill>
                <a:latin typeface="Franklin Gothic Medium" panose="020B0603020102020204" pitchFamily="34" charset="0"/>
              </a:rPr>
              <a:t>Sep 3</a:t>
            </a:r>
            <a:r>
              <a:rPr lang="en-US" altLang="zh-CN" baseline="30000" dirty="0">
                <a:solidFill>
                  <a:srgbClr val="4B5563"/>
                </a:solidFill>
                <a:latin typeface="Franklin Gothic Medium" panose="020B0603020102020204" pitchFamily="34" charset="0"/>
              </a:rPr>
              <a:t>rd</a:t>
            </a:r>
            <a:r>
              <a:rPr lang="en-US" altLang="zh-CN" dirty="0">
                <a:solidFill>
                  <a:srgbClr val="4B5563"/>
                </a:solidFill>
                <a:latin typeface="Franklin Gothic Medium" panose="020B0603020102020204" pitchFamily="34" charset="0"/>
              </a:rPr>
              <a:t>  1 address distributed ETH to 32 contributors</a:t>
            </a:r>
          </a:p>
          <a:p>
            <a:pPr marL="342900" indent="-342900">
              <a:buAutoNum type="arabicPeriod"/>
            </a:pPr>
            <a:r>
              <a:rPr lang="en-US" altLang="zh-CN" dirty="0">
                <a:solidFill>
                  <a:srgbClr val="4B5563"/>
                </a:solidFill>
                <a:latin typeface="Franklin Gothic Medium" panose="020B0603020102020204" pitchFamily="34" charset="0"/>
              </a:rPr>
              <a:t>Donate </a:t>
            </a:r>
            <a:r>
              <a:rPr lang="en-US" altLang="zh-CN" i="1" dirty="0" err="1">
                <a:solidFill>
                  <a:srgbClr val="4B5563"/>
                </a:solidFill>
                <a:latin typeface="Franklin Gothic Medium" panose="020B0603020102020204" pitchFamily="34" charset="0"/>
              </a:rPr>
              <a:t>ProofOfStake</a:t>
            </a:r>
            <a:r>
              <a:rPr lang="en-US" altLang="zh-CN" dirty="0">
                <a:solidFill>
                  <a:srgbClr val="4B5563"/>
                </a:solidFill>
                <a:latin typeface="Franklin Gothic Medium" panose="020B0603020102020204" pitchFamily="34" charset="0"/>
              </a:rPr>
              <a:t> by </a:t>
            </a:r>
            <a:r>
              <a:rPr lang="en-US" altLang="zh-CN" dirty="0" err="1">
                <a:solidFill>
                  <a:srgbClr val="4B5563"/>
                </a:solidFill>
                <a:latin typeface="Franklin Gothic Medium" panose="020B0603020102020204" pitchFamily="34" charset="0"/>
              </a:rPr>
              <a:t>Vitalik</a:t>
            </a:r>
            <a:r>
              <a:rPr lang="en-US" altLang="zh-CN" dirty="0">
                <a:solidFill>
                  <a:srgbClr val="4B5563"/>
                </a:solidFill>
                <a:latin typeface="Franklin Gothic Medium" panose="020B0603020102020204" pitchFamily="34" charset="0"/>
              </a:rPr>
              <a:t>, GR15(6 grants)</a:t>
            </a:r>
            <a:endParaRPr lang="zh-CN" altLang="en-US" dirty="0">
              <a:solidFill>
                <a:srgbClr val="4B5563"/>
              </a:solidFill>
              <a:latin typeface="Franklin Gothic Medium" panose="020B0603020102020204" pitchFamily="34" charset="0"/>
            </a:endParaRPr>
          </a:p>
        </p:txBody>
      </p:sp>
      <p:sp>
        <p:nvSpPr>
          <p:cNvPr id="13" name="文本框 12">
            <a:extLst>
              <a:ext uri="{FF2B5EF4-FFF2-40B4-BE49-F238E27FC236}">
                <a16:creationId xmlns:a16="http://schemas.microsoft.com/office/drawing/2014/main" id="{A16EC322-B921-A6CB-F813-B84069EF1A1D}"/>
              </a:ext>
            </a:extLst>
          </p:cNvPr>
          <p:cNvSpPr txBox="1"/>
          <p:nvPr/>
        </p:nvSpPr>
        <p:spPr>
          <a:xfrm>
            <a:off x="523275" y="5861928"/>
            <a:ext cx="2177395" cy="400110"/>
          </a:xfrm>
          <a:prstGeom prst="rect">
            <a:avLst/>
          </a:prstGeom>
          <a:noFill/>
        </p:spPr>
        <p:txBody>
          <a:bodyPr wrap="square">
            <a:spAutoFit/>
          </a:bodyPr>
          <a:lstStyle/>
          <a:p>
            <a:r>
              <a:rPr lang="en-US" altLang="zh-CN" sz="2000" b="1" dirty="0"/>
              <a:t>Diamond Attack:</a:t>
            </a:r>
            <a:endParaRPr lang="en-US" altLang="zh-CN" sz="1600" dirty="0"/>
          </a:p>
        </p:txBody>
      </p:sp>
      <p:pic>
        <p:nvPicPr>
          <p:cNvPr id="5" name="图片 4">
            <a:extLst>
              <a:ext uri="{FF2B5EF4-FFF2-40B4-BE49-F238E27FC236}">
                <a16:creationId xmlns:a16="http://schemas.microsoft.com/office/drawing/2014/main" id="{E06F0344-BADA-F4CF-52E9-5A8E5518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64" y="1420951"/>
            <a:ext cx="5687109" cy="4245027"/>
          </a:xfrm>
          <a:prstGeom prst="rect">
            <a:avLst/>
          </a:prstGeom>
        </p:spPr>
      </p:pic>
      <p:sp>
        <p:nvSpPr>
          <p:cNvPr id="6" name="AutoShape 2">
            <a:extLst>
              <a:ext uri="{FF2B5EF4-FFF2-40B4-BE49-F238E27FC236}">
                <a16:creationId xmlns:a16="http://schemas.microsoft.com/office/drawing/2014/main" id="{35CA7840-1E92-6F54-41EA-C0BFF9BAFE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D1FC0D7B-47BF-021E-CC62-C5B50DAD3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75" y="1421059"/>
            <a:ext cx="5930934" cy="4245027"/>
          </a:xfrm>
          <a:prstGeom prst="rect">
            <a:avLst/>
          </a:prstGeom>
        </p:spPr>
      </p:pic>
    </p:spTree>
    <p:extLst>
      <p:ext uri="{BB962C8B-B14F-4D97-AF65-F5344CB8AC3E}">
        <p14:creationId xmlns:p14="http://schemas.microsoft.com/office/powerpoint/2010/main" val="1755601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Pipeline</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B3A09DD8-EC56-346F-8C75-C635881CC076}"/>
              </a:ext>
            </a:extLst>
          </p:cNvPr>
          <p:cNvSpPr txBox="1"/>
          <p:nvPr/>
        </p:nvSpPr>
        <p:spPr>
          <a:xfrm>
            <a:off x="3521534" y="262437"/>
            <a:ext cx="6233433" cy="2165657"/>
          </a:xfrm>
          <a:prstGeom prst="rect">
            <a:avLst/>
          </a:prstGeom>
          <a:noFill/>
        </p:spPr>
        <p:txBody>
          <a:bodyPr wrap="square">
            <a:spAutoFit/>
          </a:bodyPr>
          <a:lstStyle/>
          <a:p>
            <a:pPr marL="342900" indent="-342900">
              <a:lnSpc>
                <a:spcPct val="150000"/>
              </a:lnSpc>
              <a:buAutoNum type="arabicPeriod"/>
            </a:pPr>
            <a:r>
              <a:rPr lang="en-US" altLang="zh-CN" dirty="0">
                <a:solidFill>
                  <a:srgbClr val="4B5563"/>
                </a:solidFill>
                <a:latin typeface="Franklin Gothic Medium" panose="020B0603020102020204" pitchFamily="34" charset="0"/>
              </a:rPr>
              <a:t>Staring from the overall graph </a:t>
            </a:r>
          </a:p>
          <a:p>
            <a:pPr marL="342900" indent="-342900">
              <a:lnSpc>
                <a:spcPct val="150000"/>
              </a:lnSpc>
              <a:buAutoNum type="arabicPeriod"/>
            </a:pPr>
            <a:r>
              <a:rPr lang="en-US" altLang="zh-CN" dirty="0">
                <a:solidFill>
                  <a:srgbClr val="4B5563"/>
                </a:solidFill>
                <a:latin typeface="Franklin Gothic Medium" panose="020B0603020102020204" pitchFamily="34" charset="0"/>
              </a:rPr>
              <a:t>Remove HUB addresses and smart contracts</a:t>
            </a:r>
          </a:p>
          <a:p>
            <a:pPr marL="342900" indent="-342900">
              <a:lnSpc>
                <a:spcPct val="150000"/>
              </a:lnSpc>
              <a:buAutoNum type="arabicPeriod"/>
            </a:pPr>
            <a:r>
              <a:rPr lang="en-US" altLang="zh-CN" dirty="0">
                <a:solidFill>
                  <a:srgbClr val="4B5563"/>
                </a:solidFill>
                <a:latin typeface="Franklin Gothic Medium" panose="020B0603020102020204" pitchFamily="34" charset="0"/>
              </a:rPr>
              <a:t>Compute Weakly-Connect Components</a:t>
            </a:r>
          </a:p>
          <a:p>
            <a:pPr marL="342900" indent="-342900">
              <a:lnSpc>
                <a:spcPct val="150000"/>
              </a:lnSpc>
              <a:buAutoNum type="arabicPeriod"/>
            </a:pPr>
            <a:r>
              <a:rPr lang="en-US" altLang="zh-CN" dirty="0">
                <a:solidFill>
                  <a:srgbClr val="4B5563"/>
                </a:solidFill>
                <a:latin typeface="Franklin Gothic Medium" panose="020B0603020102020204" pitchFamily="34" charset="0"/>
              </a:rPr>
              <a:t>For every WCC	</a:t>
            </a:r>
          </a:p>
          <a:p>
            <a:pPr marL="800100" lvl="1" indent="-342900">
              <a:lnSpc>
                <a:spcPct val="150000"/>
              </a:lnSpc>
              <a:buAutoNum type="arabicPeriod"/>
            </a:pPr>
            <a:endParaRPr lang="en-US" altLang="zh-CN" sz="2000" dirty="0">
              <a:solidFill>
                <a:srgbClr val="1F2329"/>
              </a:solidFill>
              <a:latin typeface="IBM Plex Sans" panose="020B0604020202020204" pitchFamily="34" charset="0"/>
              <a:cs typeface="+mn-ea"/>
            </a:endParaRPr>
          </a:p>
        </p:txBody>
      </p:sp>
      <p:sp>
        <p:nvSpPr>
          <p:cNvPr id="3" name="文本框 2">
            <a:extLst>
              <a:ext uri="{FF2B5EF4-FFF2-40B4-BE49-F238E27FC236}">
                <a16:creationId xmlns:a16="http://schemas.microsoft.com/office/drawing/2014/main" id="{2065F8DB-BF04-8AE3-04E7-7F80E630BB72}"/>
              </a:ext>
            </a:extLst>
          </p:cNvPr>
          <p:cNvSpPr txBox="1"/>
          <p:nvPr/>
        </p:nvSpPr>
        <p:spPr>
          <a:xfrm>
            <a:off x="825500" y="2091361"/>
            <a:ext cx="10625430" cy="4537652"/>
          </a:xfrm>
          <a:prstGeom prst="rect">
            <a:avLst/>
          </a:prstGeom>
          <a:noFill/>
        </p:spPr>
        <p:txBody>
          <a:bodyPr wrap="square">
            <a:spAutoFit/>
          </a:bodyPr>
          <a:lstStyle/>
          <a:p>
            <a:pPr marL="457200" indent="-457200">
              <a:lnSpc>
                <a:spcPct val="150000"/>
              </a:lnSpc>
              <a:buFont typeface="+mj-lt"/>
              <a:buAutoNum type="arabicPeriod" startAt="5"/>
            </a:pPr>
            <a:r>
              <a:rPr lang="en-US" altLang="zh-CN" dirty="0">
                <a:solidFill>
                  <a:srgbClr val="4B5563"/>
                </a:solidFill>
                <a:latin typeface="Franklin Gothic Medium" panose="020B0603020102020204" pitchFamily="34" charset="0"/>
              </a:rPr>
              <a:t>Examine whether it contains Chain-Like attacks OR Diamond attacks</a:t>
            </a: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algn="ct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dirty="0">
              <a:solidFill>
                <a:srgbClr val="4B5563"/>
              </a:solidFill>
              <a:latin typeface="Franklin Gothic Medium" panose="020B0603020102020204" pitchFamily="34" charset="0"/>
            </a:endParaRPr>
          </a:p>
          <a:p>
            <a:pPr marL="457200" indent="-457200">
              <a:lnSpc>
                <a:spcPct val="150000"/>
              </a:lnSpc>
              <a:buFont typeface="+mj-lt"/>
              <a:buAutoNum type="arabicPeriod" startAt="6"/>
            </a:pPr>
            <a:r>
              <a:rPr lang="en-US" altLang="zh-CN" dirty="0">
                <a:solidFill>
                  <a:srgbClr val="4B5563"/>
                </a:solidFill>
                <a:latin typeface="Franklin Gothic Medium" panose="020B0603020102020204" pitchFamily="34" charset="0"/>
              </a:rPr>
              <a:t>Visualize possible Chain-Like attacks and Diamond attacks using Gephi</a:t>
            </a:r>
          </a:p>
          <a:p>
            <a:pPr marL="457200" indent="-457200">
              <a:lnSpc>
                <a:spcPct val="150000"/>
              </a:lnSpc>
              <a:buFont typeface="+mj-lt"/>
              <a:buAutoNum type="arabicPeriod" startAt="6"/>
            </a:pPr>
            <a:r>
              <a:rPr lang="en-US" altLang="zh-CN" dirty="0">
                <a:solidFill>
                  <a:srgbClr val="4B5563"/>
                </a:solidFill>
                <a:latin typeface="Franklin Gothic Medium" panose="020B0603020102020204" pitchFamily="34" charset="0"/>
              </a:rPr>
              <a:t>Manually double check them </a:t>
            </a:r>
          </a:p>
          <a:p>
            <a:pPr algn="ctr">
              <a:lnSpc>
                <a:spcPct val="150000"/>
              </a:lnSpc>
            </a:pPr>
            <a:r>
              <a:rPr lang="en-US" altLang="zh-CN" dirty="0">
                <a:solidFill>
                  <a:srgbClr val="4B5563"/>
                </a:solidFill>
                <a:latin typeface="Franklin Gothic Medium" panose="020B0603020102020204" pitchFamily="34" charset="0"/>
              </a:rPr>
              <a:t>Finally we have </a:t>
            </a:r>
            <a:r>
              <a:rPr lang="en-US" altLang="zh-CN" sz="2400" dirty="0">
                <a:solidFill>
                  <a:srgbClr val="C00000"/>
                </a:solidFill>
                <a:latin typeface="Franklin Gothic Medium" panose="020B0603020102020204" pitchFamily="34" charset="0"/>
              </a:rPr>
              <a:t>150</a:t>
            </a:r>
            <a:r>
              <a:rPr lang="en-US" altLang="zh-CN" dirty="0">
                <a:solidFill>
                  <a:srgbClr val="4B5563"/>
                </a:solidFill>
                <a:latin typeface="Franklin Gothic Medium" panose="020B0603020102020204" pitchFamily="34" charset="0"/>
              </a:rPr>
              <a:t> Connect Components</a:t>
            </a:r>
          </a:p>
          <a:p>
            <a:pPr algn="ctr">
              <a:lnSpc>
                <a:spcPct val="150000"/>
              </a:lnSpc>
            </a:pPr>
            <a:r>
              <a:rPr lang="en-US" altLang="zh-CN" dirty="0">
                <a:solidFill>
                  <a:srgbClr val="4B5563"/>
                </a:solidFill>
                <a:latin typeface="Franklin Gothic Medium" panose="020B0603020102020204" pitchFamily="34" charset="0"/>
              </a:rPr>
              <a:t>Through  carefully investigation</a:t>
            </a:r>
            <a:r>
              <a:rPr lang="en-US" altLang="zh-CN">
                <a:solidFill>
                  <a:srgbClr val="4B5563"/>
                </a:solidFill>
                <a:latin typeface="Franklin Gothic Medium" panose="020B0603020102020204" pitchFamily="34" charset="0"/>
              </a:rPr>
              <a:t>, </a:t>
            </a:r>
            <a:r>
              <a:rPr lang="en-US" altLang="zh-CN" sz="2400">
                <a:solidFill>
                  <a:srgbClr val="C00000"/>
                </a:solidFill>
                <a:latin typeface="Franklin Gothic Medium" panose="020B0603020102020204" pitchFamily="34" charset="0"/>
              </a:rPr>
              <a:t>2170</a:t>
            </a:r>
            <a:r>
              <a:rPr lang="en-US" altLang="zh-CN">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Addresses in the CCs are judged as Sybils </a:t>
            </a:r>
            <a:r>
              <a:rPr lang="en-US" altLang="zh-CN" sz="2400" dirty="0">
                <a:solidFill>
                  <a:srgbClr val="C00000"/>
                </a:solidFill>
                <a:latin typeface="Franklin Gothic Medium" panose="020B0603020102020204" pitchFamily="34" charset="0"/>
              </a:rPr>
              <a:t>(Risk = HIGH)</a:t>
            </a:r>
            <a:endParaRPr lang="en-US" altLang="zh-CN" dirty="0">
              <a:solidFill>
                <a:srgbClr val="C00000"/>
              </a:solidFill>
              <a:latin typeface="Franklin Gothic Medium" panose="020B0603020102020204" pitchFamily="34" charset="0"/>
            </a:endParaRPr>
          </a:p>
        </p:txBody>
      </p:sp>
      <p:grpSp>
        <p:nvGrpSpPr>
          <p:cNvPr id="55" name="组合 54">
            <a:extLst>
              <a:ext uri="{FF2B5EF4-FFF2-40B4-BE49-F238E27FC236}">
                <a16:creationId xmlns:a16="http://schemas.microsoft.com/office/drawing/2014/main" id="{0F016817-FC2B-23A4-5F7F-7D32AD3BC9DA}"/>
              </a:ext>
            </a:extLst>
          </p:cNvPr>
          <p:cNvGrpSpPr/>
          <p:nvPr/>
        </p:nvGrpSpPr>
        <p:grpSpPr>
          <a:xfrm>
            <a:off x="3788715" y="2643658"/>
            <a:ext cx="4356100" cy="937990"/>
            <a:chOff x="3677295" y="3246989"/>
            <a:chExt cx="4356100" cy="937990"/>
          </a:xfrm>
        </p:grpSpPr>
        <p:sp>
          <p:nvSpPr>
            <p:cNvPr id="8" name="椭圆 7">
              <a:extLst>
                <a:ext uri="{FF2B5EF4-FFF2-40B4-BE49-F238E27FC236}">
                  <a16:creationId xmlns:a16="http://schemas.microsoft.com/office/drawing/2014/main" id="{B717465B-7E7A-02F0-8FD2-7DB6CB8FEC85}"/>
                </a:ext>
              </a:extLst>
            </p:cNvPr>
            <p:cNvSpPr/>
            <p:nvPr/>
          </p:nvSpPr>
          <p:spPr>
            <a:xfrm>
              <a:off x="36772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17575F8-EB63-1022-07CB-655F593603BE}"/>
                </a:ext>
              </a:extLst>
            </p:cNvPr>
            <p:cNvSpPr/>
            <p:nvPr/>
          </p:nvSpPr>
          <p:spPr>
            <a:xfrm>
              <a:off x="43567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EB1422D-2A6D-4244-B19F-DD9771919854}"/>
                </a:ext>
              </a:extLst>
            </p:cNvPr>
            <p:cNvSpPr/>
            <p:nvPr/>
          </p:nvSpPr>
          <p:spPr>
            <a:xfrm>
              <a:off x="50361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EC35401-D3A5-4809-A017-59D0B04B4892}"/>
                </a:ext>
              </a:extLst>
            </p:cNvPr>
            <p:cNvSpPr/>
            <p:nvPr/>
          </p:nvSpPr>
          <p:spPr>
            <a:xfrm>
              <a:off x="57156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B604169-5CB7-B133-6F3C-7B6801146132}"/>
                </a:ext>
              </a:extLst>
            </p:cNvPr>
            <p:cNvSpPr/>
            <p:nvPr/>
          </p:nvSpPr>
          <p:spPr>
            <a:xfrm>
              <a:off x="63950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B0FAFD9-47FB-7483-D5EE-35D5F090285E}"/>
                </a:ext>
              </a:extLst>
            </p:cNvPr>
            <p:cNvSpPr/>
            <p:nvPr/>
          </p:nvSpPr>
          <p:spPr>
            <a:xfrm>
              <a:off x="70745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C4DC4AB-85C0-4B8E-4915-48D9732E15F0}"/>
                </a:ext>
              </a:extLst>
            </p:cNvPr>
            <p:cNvSpPr/>
            <p:nvPr/>
          </p:nvSpPr>
          <p:spPr>
            <a:xfrm>
              <a:off x="77539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8B43E6A2-861C-1310-8444-6F3BDEE4F3DF}"/>
                </a:ext>
              </a:extLst>
            </p:cNvPr>
            <p:cNvCxnSpPr>
              <a:cxnSpLocks/>
            </p:cNvCxnSpPr>
            <p:nvPr/>
          </p:nvCxnSpPr>
          <p:spPr>
            <a:xfrm>
              <a:off x="395669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D5E781B-E96A-E982-8936-67507A2ED7E5}"/>
                </a:ext>
              </a:extLst>
            </p:cNvPr>
            <p:cNvCxnSpPr>
              <a:cxnSpLocks/>
            </p:cNvCxnSpPr>
            <p:nvPr/>
          </p:nvCxnSpPr>
          <p:spPr>
            <a:xfrm>
              <a:off x="463995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3D5FA65-33AD-EEDE-BC65-C2E44F6DAB7D}"/>
                </a:ext>
              </a:extLst>
            </p:cNvPr>
            <p:cNvCxnSpPr>
              <a:cxnSpLocks/>
            </p:cNvCxnSpPr>
            <p:nvPr/>
          </p:nvCxnSpPr>
          <p:spPr>
            <a:xfrm>
              <a:off x="532321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1B29DCF-7E9F-75C4-44C8-0BCDE3CE834F}"/>
                </a:ext>
              </a:extLst>
            </p:cNvPr>
            <p:cNvCxnSpPr>
              <a:cxnSpLocks/>
            </p:cNvCxnSpPr>
            <p:nvPr/>
          </p:nvCxnSpPr>
          <p:spPr>
            <a:xfrm>
              <a:off x="600647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AB2A76F-D858-7152-78B4-C587E9CBFD1F}"/>
                </a:ext>
              </a:extLst>
            </p:cNvPr>
            <p:cNvCxnSpPr>
              <a:cxnSpLocks/>
            </p:cNvCxnSpPr>
            <p:nvPr/>
          </p:nvCxnSpPr>
          <p:spPr>
            <a:xfrm>
              <a:off x="668973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C89536-BEFA-DB69-7DE1-BBE90F588ACA}"/>
                </a:ext>
              </a:extLst>
            </p:cNvPr>
            <p:cNvCxnSpPr>
              <a:cxnSpLocks/>
            </p:cNvCxnSpPr>
            <p:nvPr/>
          </p:nvCxnSpPr>
          <p:spPr>
            <a:xfrm>
              <a:off x="737299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A7B1C2E8-44BB-A079-A9B5-3CC26EB79A02}"/>
                </a:ext>
              </a:extLst>
            </p:cNvPr>
            <p:cNvSpPr/>
            <p:nvPr/>
          </p:nvSpPr>
          <p:spPr>
            <a:xfrm>
              <a:off x="4545780" y="324698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A8ED50E-0DA7-07DA-AED6-042689DDCAA8}"/>
                </a:ext>
              </a:extLst>
            </p:cNvPr>
            <p:cNvSpPr/>
            <p:nvPr/>
          </p:nvSpPr>
          <p:spPr>
            <a:xfrm>
              <a:off x="7304395" y="338033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1F4E5D3-B6BB-9797-9781-BC09D408F150}"/>
                </a:ext>
              </a:extLst>
            </p:cNvPr>
            <p:cNvSpPr/>
            <p:nvPr/>
          </p:nvSpPr>
          <p:spPr>
            <a:xfrm>
              <a:off x="6820720" y="344202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8B59340-9038-C2CC-B33A-CD4F8A60FBEE}"/>
                </a:ext>
              </a:extLst>
            </p:cNvPr>
            <p:cNvSpPr/>
            <p:nvPr/>
          </p:nvSpPr>
          <p:spPr>
            <a:xfrm>
              <a:off x="5816600" y="3373084"/>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BB557E5-096F-CC32-1F9E-DCEC8F8981FF}"/>
                </a:ext>
              </a:extLst>
            </p:cNvPr>
            <p:cNvSpPr/>
            <p:nvPr/>
          </p:nvSpPr>
          <p:spPr>
            <a:xfrm>
              <a:off x="4928245" y="3506434"/>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21134BE1-5EEE-DD8D-E996-08DDAFBED811}"/>
                </a:ext>
              </a:extLst>
            </p:cNvPr>
            <p:cNvCxnSpPr>
              <a:cxnSpLocks/>
              <a:stCxn id="9" idx="7"/>
              <a:endCxn id="28" idx="4"/>
            </p:cNvCxnSpPr>
            <p:nvPr/>
          </p:nvCxnSpPr>
          <p:spPr>
            <a:xfrm flipV="1">
              <a:off x="4595228" y="3513689"/>
              <a:ext cx="90252" cy="4436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直接箭头连接符 35">
              <a:extLst>
                <a:ext uri="{FF2B5EF4-FFF2-40B4-BE49-F238E27FC236}">
                  <a16:creationId xmlns:a16="http://schemas.microsoft.com/office/drawing/2014/main" id="{D93FA688-80E3-5485-75BF-50C8A648994D}"/>
                </a:ext>
              </a:extLst>
            </p:cNvPr>
            <p:cNvCxnSpPr>
              <a:cxnSpLocks/>
              <a:stCxn id="9" idx="7"/>
              <a:endCxn id="32" idx="3"/>
            </p:cNvCxnSpPr>
            <p:nvPr/>
          </p:nvCxnSpPr>
          <p:spPr>
            <a:xfrm flipV="1">
              <a:off x="4595228" y="3734077"/>
              <a:ext cx="373934" cy="2232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直接箭头连接符 42">
              <a:extLst>
                <a:ext uri="{FF2B5EF4-FFF2-40B4-BE49-F238E27FC236}">
                  <a16:creationId xmlns:a16="http://schemas.microsoft.com/office/drawing/2014/main" id="{E50A72CC-6247-83F8-2E45-649C0F20EEEF}"/>
                </a:ext>
              </a:extLst>
            </p:cNvPr>
            <p:cNvCxnSpPr>
              <a:cxnSpLocks/>
              <a:stCxn id="14" idx="0"/>
              <a:endCxn id="31" idx="4"/>
            </p:cNvCxnSpPr>
            <p:nvPr/>
          </p:nvCxnSpPr>
          <p:spPr>
            <a:xfrm flipV="1">
              <a:off x="5855345" y="3639784"/>
              <a:ext cx="100955" cy="2784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直接箭头连接符 45">
              <a:extLst>
                <a:ext uri="{FF2B5EF4-FFF2-40B4-BE49-F238E27FC236}">
                  <a16:creationId xmlns:a16="http://schemas.microsoft.com/office/drawing/2014/main" id="{2461A711-FE4E-689D-7462-7D0F0C4DF771}"/>
                </a:ext>
              </a:extLst>
            </p:cNvPr>
            <p:cNvCxnSpPr>
              <a:cxnSpLocks/>
              <a:stCxn id="16" idx="0"/>
              <a:endCxn id="30" idx="5"/>
            </p:cNvCxnSpPr>
            <p:nvPr/>
          </p:nvCxnSpPr>
          <p:spPr>
            <a:xfrm flipH="1" flipV="1">
              <a:off x="7059203" y="3669672"/>
              <a:ext cx="155042" cy="2486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a:extLst>
                <a:ext uri="{FF2B5EF4-FFF2-40B4-BE49-F238E27FC236}">
                  <a16:creationId xmlns:a16="http://schemas.microsoft.com/office/drawing/2014/main" id="{59C7AD1D-7FD9-596A-D407-FC3BD132CCA3}"/>
                </a:ext>
              </a:extLst>
            </p:cNvPr>
            <p:cNvCxnSpPr>
              <a:cxnSpLocks/>
              <a:stCxn id="16" idx="7"/>
              <a:endCxn id="29" idx="4"/>
            </p:cNvCxnSpPr>
            <p:nvPr/>
          </p:nvCxnSpPr>
          <p:spPr>
            <a:xfrm flipV="1">
              <a:off x="7313028" y="3647039"/>
              <a:ext cx="131067" cy="3102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52" name="文本框 51">
            <a:extLst>
              <a:ext uri="{FF2B5EF4-FFF2-40B4-BE49-F238E27FC236}">
                <a16:creationId xmlns:a16="http://schemas.microsoft.com/office/drawing/2014/main" id="{9AB9977A-A060-EA6C-46E9-F82D796B6D9A}"/>
              </a:ext>
            </a:extLst>
          </p:cNvPr>
          <p:cNvSpPr txBox="1"/>
          <p:nvPr/>
        </p:nvSpPr>
        <p:spPr>
          <a:xfrm>
            <a:off x="1700126" y="2556417"/>
            <a:ext cx="8835537" cy="2026709"/>
          </a:xfrm>
          <a:prstGeom prst="rect">
            <a:avLst/>
          </a:prstGeom>
          <a:noFill/>
          <a:ln>
            <a:solidFill>
              <a:schemeClr val="accent1">
                <a:lumMod val="60000"/>
                <a:lumOff val="40000"/>
              </a:schemeClr>
            </a:solidFill>
          </a:ln>
        </p:spPr>
        <p:txBody>
          <a:bodyPr wrap="square">
            <a:spAutoFit/>
          </a:bodyPr>
          <a:lstStyle/>
          <a:p>
            <a:pP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sz="1400" dirty="0">
              <a:solidFill>
                <a:srgbClr val="4B5563"/>
              </a:solidFill>
              <a:latin typeface="Franklin Gothic Medium" panose="020B0603020102020204" pitchFamily="34" charset="0"/>
            </a:endParaRPr>
          </a:p>
          <a:p>
            <a:pPr>
              <a:lnSpc>
                <a:spcPct val="150000"/>
              </a:lnSpc>
            </a:pPr>
            <a:r>
              <a:rPr lang="en-US" altLang="zh-CN" dirty="0">
                <a:solidFill>
                  <a:srgbClr val="4B5563"/>
                </a:solidFill>
                <a:latin typeface="Franklin Gothic Medium" panose="020B0603020102020204" pitchFamily="34" charset="0"/>
              </a:rPr>
              <a:t>The heuristic to examine Chain is to prune branches so that the trunk is left as a Chain.</a:t>
            </a:r>
          </a:p>
          <a:p>
            <a:pPr>
              <a:lnSpc>
                <a:spcPct val="150000"/>
              </a:lnSpc>
            </a:pPr>
            <a:r>
              <a:rPr lang="en-US" altLang="zh-CN" dirty="0">
                <a:solidFill>
                  <a:srgbClr val="4B5563"/>
                </a:solidFill>
                <a:latin typeface="Franklin Gothic Medium" panose="020B0603020102020204" pitchFamily="34" charset="0"/>
              </a:rPr>
              <a:t>The key to find Diamond is to find the Fund Supplier with great out-degree and out-flow  </a:t>
            </a:r>
          </a:p>
        </p:txBody>
      </p:sp>
    </p:spTree>
    <p:extLst>
      <p:ext uri="{BB962C8B-B14F-4D97-AF65-F5344CB8AC3E}">
        <p14:creationId xmlns:p14="http://schemas.microsoft.com/office/powerpoint/2010/main" val="2720876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3: Cluster With 188 Sybils</a:t>
            </a:r>
          </a:p>
          <a:p>
            <a:pPr>
              <a:lnSpc>
                <a:spcPct val="150000"/>
              </a:lnSpc>
            </a:pPr>
            <a:endParaRPr lang="zh-CN" altLang="en-US" sz="3200" b="1" dirty="0">
              <a:solidFill>
                <a:srgbClr val="0070C0"/>
              </a:solidFill>
              <a:effectLst/>
              <a:cs typeface="+mn-ea"/>
              <a:sym typeface="+mn-lt"/>
            </a:endParaRPr>
          </a:p>
        </p:txBody>
      </p:sp>
      <p:sp>
        <p:nvSpPr>
          <p:cNvPr id="12" name="文本框 11">
            <a:extLst>
              <a:ext uri="{FF2B5EF4-FFF2-40B4-BE49-F238E27FC236}">
                <a16:creationId xmlns:a16="http://schemas.microsoft.com/office/drawing/2014/main" id="{7A1A389E-FFD7-2AEC-99EE-90E58A8C2A9A}"/>
              </a:ext>
            </a:extLst>
          </p:cNvPr>
          <p:cNvSpPr txBox="1"/>
          <p:nvPr/>
        </p:nvSpPr>
        <p:spPr>
          <a:xfrm>
            <a:off x="5691313" y="1507272"/>
            <a:ext cx="5672628" cy="4339650"/>
          </a:xfrm>
          <a:prstGeom prst="rect">
            <a:avLst/>
          </a:prstGeom>
          <a:noFill/>
        </p:spPr>
        <p:txBody>
          <a:bodyPr wrap="square" rtlCol="0">
            <a:spAutoFit/>
          </a:bodyPr>
          <a:lstStyle/>
          <a:p>
            <a:r>
              <a:rPr lang="en-US" altLang="zh-CN" dirty="0" err="1">
                <a:solidFill>
                  <a:srgbClr val="4B5563"/>
                </a:solidFill>
                <a:latin typeface="Franklin Gothic Medium" panose="020B0603020102020204" pitchFamily="34" charset="0"/>
              </a:rPr>
              <a:t>ClusterID</a:t>
            </a:r>
            <a:r>
              <a:rPr lang="en-US" altLang="zh-CN" dirty="0">
                <a:solidFill>
                  <a:srgbClr val="4B5563"/>
                </a:solidFill>
                <a:latin typeface="Franklin Gothic Medium" panose="020B0603020102020204" pitchFamily="34" charset="0"/>
              </a:rPr>
              <a:t>=0 with 188 Addresses; Attack on Ethereum</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Fund Preparation:</a:t>
            </a:r>
          </a:p>
          <a:p>
            <a:r>
              <a:rPr lang="en-US" altLang="zh-CN" dirty="0">
                <a:solidFill>
                  <a:srgbClr val="4B5563"/>
                </a:solidFill>
                <a:latin typeface="Franklin Gothic Medium" panose="020B0603020102020204" pitchFamily="34" charset="0"/>
              </a:rPr>
              <a:t>Two addresses 0xede41(2022-09-14 9:25:49) and 0xb8308(2022-09-14 10:35:30) distributed fund in a Chain-like way.</a:t>
            </a: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Making Donations: </a:t>
            </a:r>
          </a:p>
          <a:p>
            <a:r>
              <a:rPr lang="en-US" altLang="zh-CN" dirty="0">
                <a:solidFill>
                  <a:srgbClr val="4B5563"/>
                </a:solidFill>
                <a:latin typeface="Franklin Gothic Medium" panose="020B0603020102020204" pitchFamily="34" charset="0"/>
              </a:rPr>
              <a:t>With fund received, every address first made a donation of about 1USD, and then sent fund to the next.</a:t>
            </a: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Residual Collection: </a:t>
            </a:r>
          </a:p>
          <a:p>
            <a:r>
              <a:rPr lang="en-US" altLang="zh-CN" dirty="0">
                <a:solidFill>
                  <a:srgbClr val="4B5563"/>
                </a:solidFill>
                <a:latin typeface="Franklin Gothic Medium" panose="020B0603020102020204" pitchFamily="34" charset="0"/>
              </a:rPr>
              <a:t>After conducting attacks on Aztec and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all the residual funds are collected on </a:t>
            </a:r>
            <a:r>
              <a:rPr lang="en-US" altLang="zh-CN" dirty="0" err="1">
                <a:solidFill>
                  <a:srgbClr val="4B5563"/>
                </a:solidFill>
                <a:latin typeface="Franklin Gothic Medium" panose="020B0603020102020204" pitchFamily="34" charset="0"/>
              </a:rPr>
              <a:t>sep</a:t>
            </a:r>
            <a:r>
              <a:rPr lang="en-US" altLang="zh-CN" dirty="0">
                <a:solidFill>
                  <a:srgbClr val="4B5563"/>
                </a:solidFill>
                <a:latin typeface="Franklin Gothic Medium" panose="020B0603020102020204" pitchFamily="34" charset="0"/>
              </a:rPr>
              <a:t> 26</a:t>
            </a:r>
            <a:r>
              <a:rPr lang="en-US" altLang="zh-CN" baseline="30000" dirty="0">
                <a:solidFill>
                  <a:srgbClr val="4B5563"/>
                </a:solidFill>
                <a:latin typeface="Franklin Gothic Medium" panose="020B0603020102020204" pitchFamily="34" charset="0"/>
              </a:rPr>
              <a:t>th</a:t>
            </a:r>
            <a:r>
              <a:rPr lang="en-US" altLang="zh-CN" dirty="0">
                <a:solidFill>
                  <a:srgbClr val="4B5563"/>
                </a:solidFill>
                <a:latin typeface="Franklin Gothic Medium" panose="020B0603020102020204" pitchFamily="34" charset="0"/>
              </a:rPr>
              <a:t> to three addresses on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0x45997, 0xede41 and 0xb8308.</a:t>
            </a:r>
          </a:p>
        </p:txBody>
      </p:sp>
      <p:pic>
        <p:nvPicPr>
          <p:cNvPr id="3" name="图片 2">
            <a:extLst>
              <a:ext uri="{FF2B5EF4-FFF2-40B4-BE49-F238E27FC236}">
                <a16:creationId xmlns:a16="http://schemas.microsoft.com/office/drawing/2014/main" id="{71332CDA-CDD8-AECE-0F49-24638C5F8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59" y="1641804"/>
            <a:ext cx="4486962" cy="4139971"/>
          </a:xfrm>
          <a:prstGeom prst="rect">
            <a:avLst/>
          </a:prstGeom>
        </p:spPr>
      </p:pic>
    </p:spTree>
    <p:extLst>
      <p:ext uri="{BB962C8B-B14F-4D97-AF65-F5344CB8AC3E}">
        <p14:creationId xmlns:p14="http://schemas.microsoft.com/office/powerpoint/2010/main" val="342916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4: Cluster With 98 Sybils</a:t>
            </a:r>
          </a:p>
          <a:p>
            <a:pPr>
              <a:lnSpc>
                <a:spcPct val="150000"/>
              </a:lnSpc>
            </a:pPr>
            <a:endParaRPr lang="zh-CN" altLang="en-US" sz="3200" b="1" dirty="0">
              <a:solidFill>
                <a:srgbClr val="0070C0"/>
              </a:solidFill>
              <a:effectLst/>
              <a:cs typeface="+mn-ea"/>
              <a:sym typeface="+mn-lt"/>
            </a:endParaRPr>
          </a:p>
        </p:txBody>
      </p:sp>
      <p:pic>
        <p:nvPicPr>
          <p:cNvPr id="5" name="图片 4">
            <a:extLst>
              <a:ext uri="{FF2B5EF4-FFF2-40B4-BE49-F238E27FC236}">
                <a16:creationId xmlns:a16="http://schemas.microsoft.com/office/drawing/2014/main" id="{90E70AE8-628B-BEE1-A683-9689FB884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22" y="1721957"/>
            <a:ext cx="7238715" cy="4012359"/>
          </a:xfrm>
          <a:prstGeom prst="rect">
            <a:avLst/>
          </a:prstGeom>
        </p:spPr>
      </p:pic>
      <p:sp>
        <p:nvSpPr>
          <p:cNvPr id="2" name="文本框 1">
            <a:extLst>
              <a:ext uri="{FF2B5EF4-FFF2-40B4-BE49-F238E27FC236}">
                <a16:creationId xmlns:a16="http://schemas.microsoft.com/office/drawing/2014/main" id="{4B9FF8B7-0958-67D9-5AE7-95750F77E3DC}"/>
              </a:ext>
            </a:extLst>
          </p:cNvPr>
          <p:cNvSpPr txBox="1"/>
          <p:nvPr/>
        </p:nvSpPr>
        <p:spPr>
          <a:xfrm>
            <a:off x="995871" y="5289570"/>
            <a:ext cx="2832827" cy="369332"/>
          </a:xfrm>
          <a:prstGeom prst="rect">
            <a:avLst/>
          </a:prstGeom>
          <a:noFill/>
        </p:spPr>
        <p:txBody>
          <a:bodyPr wrap="none" rtlCol="0">
            <a:spAutoFit/>
          </a:bodyPr>
          <a:lstStyle/>
          <a:p>
            <a:r>
              <a:rPr lang="en-US" altLang="zh-CN" dirty="0"/>
              <a:t>Chain Attack on Ethereum </a:t>
            </a:r>
            <a:endParaRPr lang="zh-CN" altLang="en-US" dirty="0"/>
          </a:p>
        </p:txBody>
      </p:sp>
      <p:sp>
        <p:nvSpPr>
          <p:cNvPr id="3" name="文本框 2">
            <a:extLst>
              <a:ext uri="{FF2B5EF4-FFF2-40B4-BE49-F238E27FC236}">
                <a16:creationId xmlns:a16="http://schemas.microsoft.com/office/drawing/2014/main" id="{04AC21E6-26C3-4142-EFCC-91D208D30A7C}"/>
              </a:ext>
            </a:extLst>
          </p:cNvPr>
          <p:cNvSpPr txBox="1"/>
          <p:nvPr/>
        </p:nvSpPr>
        <p:spPr>
          <a:xfrm>
            <a:off x="4624280" y="5289570"/>
            <a:ext cx="2552302" cy="369332"/>
          </a:xfrm>
          <a:prstGeom prst="rect">
            <a:avLst/>
          </a:prstGeom>
          <a:noFill/>
        </p:spPr>
        <p:txBody>
          <a:bodyPr wrap="none" rtlCol="0">
            <a:spAutoFit/>
          </a:bodyPr>
          <a:lstStyle/>
          <a:p>
            <a:r>
              <a:rPr lang="en-US" altLang="zh-CN" dirty="0"/>
              <a:t>Chain Attack on </a:t>
            </a:r>
            <a:r>
              <a:rPr lang="en-US" altLang="zh-CN" dirty="0" err="1"/>
              <a:t>zkSync</a:t>
            </a:r>
            <a:endParaRPr lang="zh-CN" altLang="en-US" dirty="0"/>
          </a:p>
        </p:txBody>
      </p:sp>
      <p:sp>
        <p:nvSpPr>
          <p:cNvPr id="8" name="文本框 7">
            <a:extLst>
              <a:ext uri="{FF2B5EF4-FFF2-40B4-BE49-F238E27FC236}">
                <a16:creationId xmlns:a16="http://schemas.microsoft.com/office/drawing/2014/main" id="{02461105-7DD0-B870-E152-32037822186F}"/>
              </a:ext>
            </a:extLst>
          </p:cNvPr>
          <p:cNvSpPr txBox="1"/>
          <p:nvPr/>
        </p:nvSpPr>
        <p:spPr>
          <a:xfrm>
            <a:off x="3316843" y="4517989"/>
            <a:ext cx="1023710" cy="369332"/>
          </a:xfrm>
          <a:prstGeom prst="rect">
            <a:avLst/>
          </a:prstGeom>
          <a:solidFill>
            <a:schemeClr val="bg2"/>
          </a:solidFill>
        </p:spPr>
        <p:txBody>
          <a:bodyPr wrap="square">
            <a:spAutoFit/>
          </a:bodyPr>
          <a:lstStyle/>
          <a:p>
            <a:r>
              <a:rPr lang="en-US" altLang="zh-CN" dirty="0">
                <a:effectLst/>
              </a:rPr>
              <a:t>0xa214c</a:t>
            </a:r>
          </a:p>
        </p:txBody>
      </p:sp>
      <p:sp>
        <p:nvSpPr>
          <p:cNvPr id="9" name="文本框 8">
            <a:extLst>
              <a:ext uri="{FF2B5EF4-FFF2-40B4-BE49-F238E27FC236}">
                <a16:creationId xmlns:a16="http://schemas.microsoft.com/office/drawing/2014/main" id="{28144B7E-225C-389A-F680-AF0792D271EF}"/>
              </a:ext>
            </a:extLst>
          </p:cNvPr>
          <p:cNvSpPr txBox="1"/>
          <p:nvPr/>
        </p:nvSpPr>
        <p:spPr>
          <a:xfrm>
            <a:off x="7740598" y="1286291"/>
            <a:ext cx="4039943" cy="5078313"/>
          </a:xfrm>
          <a:prstGeom prst="rect">
            <a:avLst/>
          </a:prstGeom>
          <a:noFill/>
        </p:spPr>
        <p:txBody>
          <a:bodyPr wrap="square" rtlCol="0">
            <a:spAutoFit/>
          </a:bodyPr>
          <a:lstStyle/>
          <a:p>
            <a:r>
              <a:rPr lang="en-US" altLang="zh-CN" dirty="0" err="1">
                <a:solidFill>
                  <a:srgbClr val="4B5563"/>
                </a:solidFill>
                <a:latin typeface="Franklin Gothic Medium" panose="020B0603020102020204" pitchFamily="34" charset="0"/>
              </a:rPr>
              <a:t>ClusterID</a:t>
            </a:r>
            <a:r>
              <a:rPr lang="en-US" altLang="zh-CN" dirty="0">
                <a:solidFill>
                  <a:srgbClr val="4B5563"/>
                </a:solidFill>
                <a:latin typeface="Franklin Gothic Medium" panose="020B0603020102020204" pitchFamily="34" charset="0"/>
              </a:rPr>
              <a:t>=1</a:t>
            </a:r>
            <a:r>
              <a:rPr lang="zh-CN" altLang="en-US" dirty="0">
                <a:solidFill>
                  <a:srgbClr val="4B5563"/>
                </a:solidFill>
                <a:latin typeface="Franklin Gothic Medium" panose="020B0603020102020204" pitchFamily="34" charset="0"/>
              </a:rPr>
              <a:t>；</a:t>
            </a:r>
            <a:r>
              <a:rPr lang="en-US" altLang="zh-CN" dirty="0">
                <a:solidFill>
                  <a:srgbClr val="4B5563"/>
                </a:solidFill>
                <a:latin typeface="Franklin Gothic Medium" panose="020B0603020102020204" pitchFamily="34" charset="0"/>
              </a:rPr>
              <a:t>98 Addresses</a:t>
            </a:r>
            <a:r>
              <a:rPr lang="zh-CN" altLang="en-US" dirty="0">
                <a:solidFill>
                  <a:srgbClr val="4B5563"/>
                </a:solidFill>
                <a:latin typeface="Franklin Gothic Medium" panose="020B0603020102020204" pitchFamily="34" charset="0"/>
              </a:rPr>
              <a:t>； </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and</a:t>
            </a:r>
            <a:r>
              <a:rPr lang="zh-CN" altLang="en-US"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zkSync</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simultaneous</a:t>
            </a:r>
          </a:p>
          <a:p>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Fund Preparation:</a:t>
            </a:r>
          </a:p>
          <a:p>
            <a:r>
              <a:rPr lang="en-US" altLang="zh-CN" dirty="0">
                <a:solidFill>
                  <a:srgbClr val="4B5563"/>
                </a:solidFill>
                <a:latin typeface="Franklin Gothic Medium" panose="020B0603020102020204" pitchFamily="34" charset="0"/>
              </a:rPr>
              <a:t>Address </a:t>
            </a:r>
            <a:r>
              <a:rPr lang="en-US" altLang="zh-CN" dirty="0">
                <a:solidFill>
                  <a:srgbClr val="C00000"/>
                </a:solidFill>
                <a:latin typeface="Franklin Gothic Medium" panose="020B0603020102020204" pitchFamily="34" charset="0"/>
              </a:rPr>
              <a:t>C-START</a:t>
            </a:r>
            <a:r>
              <a:rPr lang="en-US" altLang="zh-CN" dirty="0">
                <a:solidFill>
                  <a:srgbClr val="4B5563"/>
                </a:solidFill>
                <a:latin typeface="Franklin Gothic Medium" panose="020B0603020102020204" pitchFamily="34" charset="0"/>
              </a:rPr>
              <a:t> distributed funds in a Chain-like way, respectively on L1 Ethereum (09-15 16:16:23) and L2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(09-15 16:17:30)</a:t>
            </a:r>
          </a:p>
          <a:p>
            <a:r>
              <a:rPr lang="en-US" altLang="zh-CN" dirty="0">
                <a:solidFill>
                  <a:srgbClr val="4B5563"/>
                </a:solidFill>
                <a:latin typeface="Franklin Gothic Medium" panose="020B0603020102020204" pitchFamily="34" charset="0"/>
              </a:rPr>
              <a:t> </a:t>
            </a:r>
          </a:p>
          <a:p>
            <a:r>
              <a:rPr lang="en-US" altLang="zh-CN" dirty="0">
                <a:solidFill>
                  <a:srgbClr val="4B5563"/>
                </a:solidFill>
                <a:latin typeface="Franklin Gothic Medium" panose="020B0603020102020204" pitchFamily="34" charset="0"/>
              </a:rPr>
              <a:t>Making Donations</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With fund received, addresses first made a donation 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grants, and then send funds to the next.</a:t>
            </a:r>
          </a:p>
          <a:p>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Residual Collection:</a:t>
            </a:r>
          </a:p>
          <a:p>
            <a:r>
              <a:rPr lang="en-US" altLang="zh-CN" dirty="0">
                <a:solidFill>
                  <a:srgbClr val="4B5563"/>
                </a:solidFill>
                <a:latin typeface="Franklin Gothic Medium" panose="020B0603020102020204" pitchFamily="34" charset="0"/>
              </a:rPr>
              <a:t>The last address along the chain  transferred all residual funds back to </a:t>
            </a:r>
            <a:r>
              <a:rPr lang="en-US" altLang="zh-CN" dirty="0">
                <a:solidFill>
                  <a:srgbClr val="C00000"/>
                </a:solidFill>
                <a:latin typeface="Franklin Gothic Medium" panose="020B0603020102020204" pitchFamily="34" charset="0"/>
              </a:rPr>
              <a:t>C-START</a:t>
            </a:r>
            <a:r>
              <a:rPr lang="en-US" altLang="zh-CN" dirty="0">
                <a:solidFill>
                  <a:srgbClr val="4B5563"/>
                </a:solidFill>
                <a:latin typeface="Franklin Gothic Medium" panose="020B0603020102020204" pitchFamily="34" charset="0"/>
              </a:rPr>
              <a:t> on Ethereum.</a:t>
            </a:r>
          </a:p>
        </p:txBody>
      </p:sp>
    </p:spTree>
    <p:extLst>
      <p:ext uri="{BB962C8B-B14F-4D97-AF65-F5344CB8AC3E}">
        <p14:creationId xmlns:p14="http://schemas.microsoft.com/office/powerpoint/2010/main" val="3463284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9640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7090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3348"/>
          </a:xfrm>
          <a:prstGeom prst="rect">
            <a:avLst/>
          </a:prstGeom>
          <a:noFill/>
        </p:spPr>
        <p:txBody>
          <a:bodyPr wrap="square" rtlCol="0">
            <a:spAutoFit/>
          </a:bodyPr>
          <a:lstStyle/>
          <a:p>
            <a:pPr>
              <a:lnSpc>
                <a:spcPct val="150000"/>
              </a:lnSpc>
            </a:pPr>
            <a:r>
              <a:rPr lang="en-US" altLang="zh-CN" sz="3200" b="1" dirty="0">
                <a:solidFill>
                  <a:srgbClr val="0070C0"/>
                </a:solidFill>
                <a:latin typeface="微软雅黑" panose="020B0503020204020204" pitchFamily="34" charset="-122"/>
                <a:ea typeface="微软雅黑" panose="020B0503020204020204" pitchFamily="34" charset="-122"/>
                <a:cs typeface="+mn-ea"/>
                <a:sym typeface="+mn-lt"/>
              </a:rPr>
              <a:t>Grant Fraud</a:t>
            </a:r>
            <a:endParaRPr lang="zh-CN" altLang="en-US" sz="3200" dirty="0"/>
          </a:p>
        </p:txBody>
      </p:sp>
      <p:sp>
        <p:nvSpPr>
          <p:cNvPr id="20" name="文本框 19">
            <a:extLst>
              <a:ext uri="{FF2B5EF4-FFF2-40B4-BE49-F238E27FC236}">
                <a16:creationId xmlns:a16="http://schemas.microsoft.com/office/drawing/2014/main" id="{7574325F-AD65-158C-6C29-C2DCF430EED1}"/>
              </a:ext>
            </a:extLst>
          </p:cNvPr>
          <p:cNvSpPr txBox="1"/>
          <p:nvPr/>
        </p:nvSpPr>
        <p:spPr>
          <a:xfrm>
            <a:off x="535765" y="1063040"/>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Basic Info</a:t>
            </a:r>
          </a:p>
        </p:txBody>
      </p:sp>
      <p:sp>
        <p:nvSpPr>
          <p:cNvPr id="21" name="文本框 20">
            <a:extLst>
              <a:ext uri="{FF2B5EF4-FFF2-40B4-BE49-F238E27FC236}">
                <a16:creationId xmlns:a16="http://schemas.microsoft.com/office/drawing/2014/main" id="{C6336B5A-5C69-DE3D-E8A3-36798232965C}"/>
              </a:ext>
            </a:extLst>
          </p:cNvPr>
          <p:cNvSpPr txBox="1"/>
          <p:nvPr/>
        </p:nvSpPr>
        <p:spPr>
          <a:xfrm>
            <a:off x="535765" y="1441108"/>
            <a:ext cx="4876832" cy="1524520"/>
          </a:xfrm>
          <a:prstGeom prst="rect">
            <a:avLst/>
          </a:prstGeom>
          <a:noFill/>
        </p:spPr>
        <p:txBody>
          <a:bodyPr wrap="square" rtlCol="0">
            <a:spAutoFit/>
          </a:bodyPr>
          <a:lstStyle/>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Grant ID</a:t>
            </a:r>
            <a:r>
              <a:rPr lang="zh-CN" altLang="en-US" sz="1600" dirty="0">
                <a:solidFill>
                  <a:srgbClr val="4B5563"/>
                </a:solidFill>
                <a:latin typeface="Franklin Gothic Medium" panose="020B0603020102020204" pitchFamily="34" charset="0"/>
              </a:rPr>
              <a:t>：</a:t>
            </a:r>
            <a:r>
              <a:rPr lang="en-US" altLang="zh-CN" sz="1600" dirty="0">
                <a:solidFill>
                  <a:srgbClr val="4B5563"/>
                </a:solidFill>
                <a:latin typeface="Franklin Gothic Medium" panose="020B0603020102020204" pitchFamily="34" charset="0"/>
              </a:rPr>
              <a:t>7419</a:t>
            </a:r>
          </a:p>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Contributors: 29</a:t>
            </a:r>
          </a:p>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Grant Address</a:t>
            </a:r>
            <a:r>
              <a:rPr lang="zh-CN" altLang="en-US" sz="1600" dirty="0">
                <a:solidFill>
                  <a:srgbClr val="4B5563"/>
                </a:solidFill>
                <a:latin typeface="Franklin Gothic Medium" panose="020B0603020102020204" pitchFamily="34" charset="0"/>
              </a:rPr>
              <a:t>：</a:t>
            </a:r>
            <a:r>
              <a:rPr lang="en-US" altLang="zh-CN" sz="1600" dirty="0">
                <a:solidFill>
                  <a:srgbClr val="FF0000"/>
                </a:solidFill>
                <a:latin typeface="Franklin Gothic Medium" panose="020B0603020102020204" pitchFamily="34" charset="0"/>
              </a:rPr>
              <a:t>0xfd9f8a0f4bdeac72f08af1c708023cc31dd2e3be</a:t>
            </a:r>
          </a:p>
        </p:txBody>
      </p:sp>
      <p:sp>
        <p:nvSpPr>
          <p:cNvPr id="22" name="文本框 21">
            <a:extLst>
              <a:ext uri="{FF2B5EF4-FFF2-40B4-BE49-F238E27FC236}">
                <a16:creationId xmlns:a16="http://schemas.microsoft.com/office/drawing/2014/main" id="{FD964F79-300F-4202-EFD1-6277FD4D508F}"/>
              </a:ext>
            </a:extLst>
          </p:cNvPr>
          <p:cNvSpPr txBox="1"/>
          <p:nvPr/>
        </p:nvSpPr>
        <p:spPr>
          <a:xfrm>
            <a:off x="467504" y="2970464"/>
            <a:ext cx="1271264"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
        <p:nvSpPr>
          <p:cNvPr id="27" name="文本框 26">
            <a:extLst>
              <a:ext uri="{FF2B5EF4-FFF2-40B4-BE49-F238E27FC236}">
                <a16:creationId xmlns:a16="http://schemas.microsoft.com/office/drawing/2014/main" id="{4E0F1566-94C3-FE62-4335-95A2B8F74F9A}"/>
              </a:ext>
            </a:extLst>
          </p:cNvPr>
          <p:cNvSpPr txBox="1"/>
          <p:nvPr/>
        </p:nvSpPr>
        <p:spPr>
          <a:xfrm>
            <a:off x="539978" y="3440246"/>
            <a:ext cx="4504631" cy="830997"/>
          </a:xfrm>
          <a:prstGeom prst="rect">
            <a:avLst/>
          </a:prstGeom>
          <a:noFill/>
        </p:spPr>
        <p:txBody>
          <a:bodyPr wrap="square">
            <a:spAutoFit/>
          </a:bodyPr>
          <a:lstStyle/>
          <a:p>
            <a:r>
              <a:rPr lang="en-US" altLang="zh-CN" sz="1600" dirty="0">
                <a:solidFill>
                  <a:srgbClr val="4B5563"/>
                </a:solidFill>
                <a:latin typeface="Franklin Gothic Medium" panose="020B0603020102020204" pitchFamily="34" charset="0"/>
              </a:rPr>
              <a:t>(1)The grant address transferred fund to 29 EOAs </a:t>
            </a:r>
            <a:r>
              <a:rPr lang="zh-CN" altLang="en-US" sz="1600" dirty="0">
                <a:solidFill>
                  <a:srgbClr val="4B5563"/>
                </a:solidFill>
                <a:latin typeface="Franklin Gothic Medium" panose="020B0603020102020204" pitchFamily="34" charset="0"/>
              </a:rPr>
              <a:t>，</a:t>
            </a:r>
            <a:r>
              <a:rPr lang="en-US" altLang="zh-CN" sz="1600" dirty="0">
                <a:solidFill>
                  <a:srgbClr val="4B5563"/>
                </a:solidFill>
                <a:latin typeface="Franklin Gothic Medium" panose="020B0603020102020204" pitchFamily="34" charset="0"/>
              </a:rPr>
              <a:t>and then (2) manipulated the EOAs  to make donations back to the itself</a:t>
            </a:r>
            <a:endParaRPr lang="zh-CN" altLang="en-US" sz="1600" dirty="0">
              <a:solidFill>
                <a:srgbClr val="4B5563"/>
              </a:solidFill>
              <a:latin typeface="Franklin Gothic Medium" panose="020B0603020102020204" pitchFamily="34" charset="0"/>
            </a:endParaRPr>
          </a:p>
        </p:txBody>
      </p:sp>
      <p:grpSp>
        <p:nvGrpSpPr>
          <p:cNvPr id="71" name="组合 70">
            <a:extLst>
              <a:ext uri="{FF2B5EF4-FFF2-40B4-BE49-F238E27FC236}">
                <a16:creationId xmlns:a16="http://schemas.microsoft.com/office/drawing/2014/main" id="{CA01903B-66DB-F323-ABDB-13EC4B99C36A}"/>
              </a:ext>
            </a:extLst>
          </p:cNvPr>
          <p:cNvGrpSpPr/>
          <p:nvPr/>
        </p:nvGrpSpPr>
        <p:grpSpPr>
          <a:xfrm>
            <a:off x="955862" y="4147608"/>
            <a:ext cx="3127586" cy="2595419"/>
            <a:chOff x="553598" y="3689576"/>
            <a:chExt cx="3127586" cy="2595419"/>
          </a:xfrm>
        </p:grpSpPr>
        <p:sp>
          <p:nvSpPr>
            <p:cNvPr id="30" name="椭圆 29">
              <a:extLst>
                <a:ext uri="{FF2B5EF4-FFF2-40B4-BE49-F238E27FC236}">
                  <a16:creationId xmlns:a16="http://schemas.microsoft.com/office/drawing/2014/main" id="{A7BEF781-2D22-DFBA-6BA8-E1B0854DF85F}"/>
                </a:ext>
              </a:extLst>
            </p:cNvPr>
            <p:cNvSpPr/>
            <p:nvPr/>
          </p:nvSpPr>
          <p:spPr>
            <a:xfrm>
              <a:off x="553598" y="4752326"/>
              <a:ext cx="475101" cy="508164"/>
            </a:xfrm>
            <a:prstGeom prst="ellips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7419</a:t>
              </a:r>
              <a:endParaRPr lang="zh-CN" altLang="en-US" dirty="0">
                <a:solidFill>
                  <a:schemeClr val="tx1"/>
                </a:solidFill>
              </a:endParaRPr>
            </a:p>
          </p:txBody>
        </p:sp>
        <p:sp>
          <p:nvSpPr>
            <p:cNvPr id="31" name="椭圆 30">
              <a:extLst>
                <a:ext uri="{FF2B5EF4-FFF2-40B4-BE49-F238E27FC236}">
                  <a16:creationId xmlns:a16="http://schemas.microsoft.com/office/drawing/2014/main" id="{CD4280B1-9C69-A9BE-1007-911CE9914486}"/>
                </a:ext>
              </a:extLst>
            </p:cNvPr>
            <p:cNvSpPr/>
            <p:nvPr/>
          </p:nvSpPr>
          <p:spPr>
            <a:xfrm>
              <a:off x="3377433" y="3689576"/>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8A8433B-82AD-E1BC-9AAF-F13B1662F518}"/>
                </a:ext>
              </a:extLst>
            </p:cNvPr>
            <p:cNvSpPr/>
            <p:nvPr/>
          </p:nvSpPr>
          <p:spPr>
            <a:xfrm>
              <a:off x="3377433" y="4145174"/>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46D1D2C-88B3-8F96-136A-B1B2B9936D8A}"/>
                </a:ext>
              </a:extLst>
            </p:cNvPr>
            <p:cNvSpPr/>
            <p:nvPr/>
          </p:nvSpPr>
          <p:spPr>
            <a:xfrm>
              <a:off x="3377433" y="4640240"/>
              <a:ext cx="300720"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DD967A3-CBCD-0781-4C02-A51D74BBA5AC}"/>
                </a:ext>
              </a:extLst>
            </p:cNvPr>
            <p:cNvSpPr/>
            <p:nvPr/>
          </p:nvSpPr>
          <p:spPr>
            <a:xfrm>
              <a:off x="3377433" y="5518086"/>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F9AF73-89DE-B6BA-A720-36A1BDB2516A}"/>
                </a:ext>
              </a:extLst>
            </p:cNvPr>
            <p:cNvSpPr txBox="1"/>
            <p:nvPr/>
          </p:nvSpPr>
          <p:spPr>
            <a:xfrm>
              <a:off x="3348383" y="4801023"/>
              <a:ext cx="332801" cy="686863"/>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5314E0C6-2772-2A33-CAD0-C2C99EDD65A8}"/>
                </a:ext>
              </a:extLst>
            </p:cNvPr>
            <p:cNvSpPr/>
            <p:nvPr/>
          </p:nvSpPr>
          <p:spPr>
            <a:xfrm>
              <a:off x="3377432" y="5982177"/>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DD368B59-FE97-5B92-1BB5-708421C79A47}"/>
                </a:ext>
              </a:extLst>
            </p:cNvPr>
            <p:cNvGrpSpPr/>
            <p:nvPr/>
          </p:nvGrpSpPr>
          <p:grpSpPr>
            <a:xfrm>
              <a:off x="1081335" y="3871128"/>
              <a:ext cx="2387593" cy="1032607"/>
              <a:chOff x="1081335" y="4343149"/>
              <a:chExt cx="2387593" cy="830685"/>
            </a:xfrm>
          </p:grpSpPr>
          <p:sp>
            <p:nvSpPr>
              <p:cNvPr id="42" name="文本框 41">
                <a:extLst>
                  <a:ext uri="{FF2B5EF4-FFF2-40B4-BE49-F238E27FC236}">
                    <a16:creationId xmlns:a16="http://schemas.microsoft.com/office/drawing/2014/main" id="{2C2937DB-AD7A-E827-D02B-E84053A05D9D}"/>
                  </a:ext>
                </a:extLst>
              </p:cNvPr>
              <p:cNvSpPr txBox="1"/>
              <p:nvPr/>
            </p:nvSpPr>
            <p:spPr>
              <a:xfrm rot="20241386">
                <a:off x="1339708" y="4501567"/>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D9D7A2B5-2D34-3E32-A416-33AC00D63B05}"/>
                  </a:ext>
                </a:extLst>
              </p:cNvPr>
              <p:cNvCxnSpPr>
                <a:cxnSpLocks/>
              </p:cNvCxnSpPr>
              <p:nvPr/>
            </p:nvCxnSpPr>
            <p:spPr>
              <a:xfrm flipV="1">
                <a:off x="1081335" y="4343149"/>
                <a:ext cx="2190312" cy="740517"/>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B7952AD-D122-2899-1864-F61AD2DF8329}"/>
                  </a:ext>
                </a:extLst>
              </p:cNvPr>
              <p:cNvCxnSpPr>
                <a:cxnSpLocks/>
              </p:cNvCxnSpPr>
              <p:nvPr/>
            </p:nvCxnSpPr>
            <p:spPr>
              <a:xfrm flipH="1">
                <a:off x="1087982" y="4440702"/>
                <a:ext cx="2183665" cy="733132"/>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0BDFAC3-E0F7-19C8-F228-02250A99373C}"/>
                  </a:ext>
                </a:extLst>
              </p:cNvPr>
              <p:cNvSpPr txBox="1"/>
              <p:nvPr/>
            </p:nvSpPr>
            <p:spPr>
              <a:xfrm rot="20331690">
                <a:off x="1870389" y="4634239"/>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endParaRPr lang="zh-CN" altLang="en-US" sz="1200" dirty="0">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C8715C20-C752-E43B-4959-115A6307796A}"/>
                </a:ext>
              </a:extLst>
            </p:cNvPr>
            <p:cNvGrpSpPr/>
            <p:nvPr/>
          </p:nvGrpSpPr>
          <p:grpSpPr>
            <a:xfrm rot="2370796">
              <a:off x="1079837" y="5086708"/>
              <a:ext cx="2190312" cy="1032607"/>
              <a:chOff x="1081335" y="4343149"/>
              <a:chExt cx="2190312" cy="830685"/>
            </a:xfrm>
          </p:grpSpPr>
          <p:sp>
            <p:nvSpPr>
              <p:cNvPr id="58" name="文本框 57">
                <a:extLst>
                  <a:ext uri="{FF2B5EF4-FFF2-40B4-BE49-F238E27FC236}">
                    <a16:creationId xmlns:a16="http://schemas.microsoft.com/office/drawing/2014/main" id="{EE85A38D-50C2-3C45-1A01-74EF55499B07}"/>
                  </a:ext>
                </a:extLst>
              </p:cNvPr>
              <p:cNvSpPr txBox="1"/>
              <p:nvPr/>
            </p:nvSpPr>
            <p:spPr>
              <a:xfrm rot="20211530">
                <a:off x="1403461" y="4454975"/>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422913E5-78DE-8662-9F03-488FDB447402}"/>
                  </a:ext>
                </a:extLst>
              </p:cNvPr>
              <p:cNvCxnSpPr>
                <a:cxnSpLocks/>
              </p:cNvCxnSpPr>
              <p:nvPr/>
            </p:nvCxnSpPr>
            <p:spPr>
              <a:xfrm flipV="1">
                <a:off x="1081335" y="4343149"/>
                <a:ext cx="2190312" cy="740517"/>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D9E8E41-C2D8-EE0C-EE8A-934E7D3B3FD7}"/>
                  </a:ext>
                </a:extLst>
              </p:cNvPr>
              <p:cNvCxnSpPr>
                <a:cxnSpLocks/>
              </p:cNvCxnSpPr>
              <p:nvPr/>
            </p:nvCxnSpPr>
            <p:spPr>
              <a:xfrm flipH="1">
                <a:off x="1087982" y="4440702"/>
                <a:ext cx="2183665" cy="733132"/>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470F8670-6836-EC84-3A3F-453D50092417}"/>
                  </a:ext>
                </a:extLst>
              </p:cNvPr>
              <p:cNvSpPr txBox="1"/>
              <p:nvPr/>
            </p:nvSpPr>
            <p:spPr>
              <a:xfrm rot="20491720">
                <a:off x="1637602" y="4743923"/>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endParaRPr lang="zh-CN" altLang="en-US" sz="1200" dirty="0">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9E667BF5-4D0D-90C9-9D01-99D7280DF914}"/>
                </a:ext>
              </a:extLst>
            </p:cNvPr>
            <p:cNvGrpSpPr/>
            <p:nvPr/>
          </p:nvGrpSpPr>
          <p:grpSpPr>
            <a:xfrm rot="1324403">
              <a:off x="1163161" y="4575690"/>
              <a:ext cx="2162723" cy="611174"/>
              <a:chOff x="999341" y="4410809"/>
              <a:chExt cx="2162723" cy="491662"/>
            </a:xfrm>
          </p:grpSpPr>
          <p:sp>
            <p:nvSpPr>
              <p:cNvPr id="63" name="文本框 62">
                <a:extLst>
                  <a:ext uri="{FF2B5EF4-FFF2-40B4-BE49-F238E27FC236}">
                    <a16:creationId xmlns:a16="http://schemas.microsoft.com/office/drawing/2014/main" id="{BE7D5172-FD2E-B0AD-1CEC-868E0FB88E36}"/>
                  </a:ext>
                </a:extLst>
              </p:cNvPr>
              <p:cNvSpPr txBox="1"/>
              <p:nvPr/>
            </p:nvSpPr>
            <p:spPr>
              <a:xfrm rot="20181437">
                <a:off x="1514522" y="4410809"/>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64" name="直接箭头连接符 63">
                <a:extLst>
                  <a:ext uri="{FF2B5EF4-FFF2-40B4-BE49-F238E27FC236}">
                    <a16:creationId xmlns:a16="http://schemas.microsoft.com/office/drawing/2014/main" id="{82374C3E-3841-3A5D-FB09-12C1EA71F910}"/>
                  </a:ext>
                </a:extLst>
              </p:cNvPr>
              <p:cNvCxnSpPr>
                <a:cxnSpLocks/>
              </p:cNvCxnSpPr>
              <p:nvPr/>
            </p:nvCxnSpPr>
            <p:spPr>
              <a:xfrm rot="20491487" flipV="1">
                <a:off x="999341" y="4666307"/>
                <a:ext cx="2149294" cy="134643"/>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4BAAF13-EDA6-5F0F-CB5C-CC6562C311C6}"/>
                  </a:ext>
                </a:extLst>
              </p:cNvPr>
              <p:cNvCxnSpPr>
                <a:cxnSpLocks/>
              </p:cNvCxnSpPr>
              <p:nvPr/>
            </p:nvCxnSpPr>
            <p:spPr>
              <a:xfrm rot="20491487" flipH="1">
                <a:off x="1006667" y="4771626"/>
                <a:ext cx="2155397" cy="130845"/>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1279D93E-76C0-0C25-C689-44656C93195E}"/>
                  </a:ext>
                </a:extLst>
              </p:cNvPr>
              <p:cNvSpPr txBox="1"/>
              <p:nvPr/>
            </p:nvSpPr>
            <p:spPr>
              <a:xfrm rot="20491487">
                <a:off x="2114965" y="4614461"/>
                <a:ext cx="920348"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p>
            </p:txBody>
          </p:sp>
        </p:grpSp>
      </p:grpSp>
      <p:sp>
        <p:nvSpPr>
          <p:cNvPr id="72" name="文本框 71">
            <a:extLst>
              <a:ext uri="{FF2B5EF4-FFF2-40B4-BE49-F238E27FC236}">
                <a16:creationId xmlns:a16="http://schemas.microsoft.com/office/drawing/2014/main" id="{0B54540C-1C8B-0D09-EDDC-3C5428951D97}"/>
              </a:ext>
            </a:extLst>
          </p:cNvPr>
          <p:cNvSpPr txBox="1"/>
          <p:nvPr/>
        </p:nvSpPr>
        <p:spPr>
          <a:xfrm>
            <a:off x="5542555" y="1019189"/>
            <a:ext cx="1971705"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Attack Details</a:t>
            </a:r>
          </a:p>
        </p:txBody>
      </p:sp>
      <p:sp>
        <p:nvSpPr>
          <p:cNvPr id="73" name="文本框 72">
            <a:extLst>
              <a:ext uri="{FF2B5EF4-FFF2-40B4-BE49-F238E27FC236}">
                <a16:creationId xmlns:a16="http://schemas.microsoft.com/office/drawing/2014/main" id="{35FE2041-B724-2C3E-9FE3-0C5547EA7299}"/>
              </a:ext>
            </a:extLst>
          </p:cNvPr>
          <p:cNvSpPr txBox="1"/>
          <p:nvPr/>
        </p:nvSpPr>
        <p:spPr>
          <a:xfrm>
            <a:off x="6689955" y="1404132"/>
            <a:ext cx="5713852" cy="463781"/>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Supply funds to EOAs (29 transfers</a:t>
            </a:r>
            <a:r>
              <a:rPr lang="zh-CN" altLang="en-US" dirty="0">
                <a:solidFill>
                  <a:srgbClr val="4B5563"/>
                </a:solidFill>
                <a:latin typeface="Franklin Gothic Medium" panose="020B0603020102020204" pitchFamily="34" charset="0"/>
              </a:rPr>
              <a:t>）</a:t>
            </a:r>
          </a:p>
        </p:txBody>
      </p:sp>
      <p:grpSp>
        <p:nvGrpSpPr>
          <p:cNvPr id="76" name="组合 75">
            <a:extLst>
              <a:ext uri="{FF2B5EF4-FFF2-40B4-BE49-F238E27FC236}">
                <a16:creationId xmlns:a16="http://schemas.microsoft.com/office/drawing/2014/main" id="{F55BE692-ED90-94ED-5202-27432FA088B9}"/>
              </a:ext>
            </a:extLst>
          </p:cNvPr>
          <p:cNvGrpSpPr/>
          <p:nvPr/>
        </p:nvGrpSpPr>
        <p:grpSpPr>
          <a:xfrm>
            <a:off x="5663076" y="1903222"/>
            <a:ext cx="6284135" cy="2025788"/>
            <a:chOff x="6829468" y="2014008"/>
            <a:chExt cx="6284135" cy="2025788"/>
          </a:xfrm>
        </p:grpSpPr>
        <p:pic>
          <p:nvPicPr>
            <p:cNvPr id="6" name="图片 5">
              <a:extLst>
                <a:ext uri="{FF2B5EF4-FFF2-40B4-BE49-F238E27FC236}">
                  <a16:creationId xmlns:a16="http://schemas.microsoft.com/office/drawing/2014/main" id="{4EFFD02C-0D77-4234-ED54-251F36EAB00E}"/>
                </a:ext>
              </a:extLst>
            </p:cNvPr>
            <p:cNvPicPr>
              <a:picLocks noChangeAspect="1"/>
            </p:cNvPicPr>
            <p:nvPr/>
          </p:nvPicPr>
          <p:blipFill>
            <a:blip r:embed="rId4"/>
            <a:stretch>
              <a:fillRect/>
            </a:stretch>
          </p:blipFill>
          <p:spPr>
            <a:xfrm>
              <a:off x="6829469" y="2014008"/>
              <a:ext cx="6284128" cy="367789"/>
            </a:xfrm>
            <a:prstGeom prst="rect">
              <a:avLst/>
            </a:prstGeom>
          </p:spPr>
        </p:pic>
        <p:pic>
          <p:nvPicPr>
            <p:cNvPr id="10" name="图片 9">
              <a:extLst>
                <a:ext uri="{FF2B5EF4-FFF2-40B4-BE49-F238E27FC236}">
                  <a16:creationId xmlns:a16="http://schemas.microsoft.com/office/drawing/2014/main" id="{056FBEC3-A3DC-93B4-0EE5-DA66EAC62DDE}"/>
                </a:ext>
              </a:extLst>
            </p:cNvPr>
            <p:cNvPicPr>
              <a:picLocks noChangeAspect="1"/>
            </p:cNvPicPr>
            <p:nvPr/>
          </p:nvPicPr>
          <p:blipFill>
            <a:blip r:embed="rId5"/>
            <a:stretch>
              <a:fillRect/>
            </a:stretch>
          </p:blipFill>
          <p:spPr>
            <a:xfrm>
              <a:off x="6829470" y="2404615"/>
              <a:ext cx="6284133" cy="355433"/>
            </a:xfrm>
            <a:prstGeom prst="rect">
              <a:avLst/>
            </a:prstGeom>
          </p:spPr>
        </p:pic>
        <p:pic>
          <p:nvPicPr>
            <p:cNvPr id="15" name="图片 14">
              <a:extLst>
                <a:ext uri="{FF2B5EF4-FFF2-40B4-BE49-F238E27FC236}">
                  <a16:creationId xmlns:a16="http://schemas.microsoft.com/office/drawing/2014/main" id="{23733009-D803-B126-B802-9D8B894E4FFE}"/>
                </a:ext>
              </a:extLst>
            </p:cNvPr>
            <p:cNvPicPr>
              <a:picLocks noChangeAspect="1"/>
            </p:cNvPicPr>
            <p:nvPr/>
          </p:nvPicPr>
          <p:blipFill>
            <a:blip r:embed="rId6"/>
            <a:stretch>
              <a:fillRect/>
            </a:stretch>
          </p:blipFill>
          <p:spPr>
            <a:xfrm>
              <a:off x="6829469" y="2647362"/>
              <a:ext cx="6279906" cy="374983"/>
            </a:xfrm>
            <a:prstGeom prst="rect">
              <a:avLst/>
            </a:prstGeom>
          </p:spPr>
        </p:pic>
        <p:pic>
          <p:nvPicPr>
            <p:cNvPr id="18" name="图片 17">
              <a:extLst>
                <a:ext uri="{FF2B5EF4-FFF2-40B4-BE49-F238E27FC236}">
                  <a16:creationId xmlns:a16="http://schemas.microsoft.com/office/drawing/2014/main" id="{70BEAB2A-DC34-19E5-A629-4ADD4982E52E}"/>
                </a:ext>
              </a:extLst>
            </p:cNvPr>
            <p:cNvPicPr>
              <a:picLocks noChangeAspect="1"/>
            </p:cNvPicPr>
            <p:nvPr/>
          </p:nvPicPr>
          <p:blipFill>
            <a:blip r:embed="rId7"/>
            <a:stretch>
              <a:fillRect/>
            </a:stretch>
          </p:blipFill>
          <p:spPr>
            <a:xfrm>
              <a:off x="6829468" y="2964580"/>
              <a:ext cx="6279910" cy="349400"/>
            </a:xfrm>
            <a:prstGeom prst="rect">
              <a:avLst/>
            </a:prstGeom>
          </p:spPr>
        </p:pic>
        <p:pic>
          <p:nvPicPr>
            <p:cNvPr id="19" name="图片 18">
              <a:extLst>
                <a:ext uri="{FF2B5EF4-FFF2-40B4-BE49-F238E27FC236}">
                  <a16:creationId xmlns:a16="http://schemas.microsoft.com/office/drawing/2014/main" id="{84623BDC-070E-E089-9D25-9CA647C6EC1E}"/>
                </a:ext>
              </a:extLst>
            </p:cNvPr>
            <p:cNvPicPr>
              <a:picLocks noChangeAspect="1"/>
            </p:cNvPicPr>
            <p:nvPr/>
          </p:nvPicPr>
          <p:blipFill>
            <a:blip r:embed="rId8"/>
            <a:stretch>
              <a:fillRect/>
            </a:stretch>
          </p:blipFill>
          <p:spPr>
            <a:xfrm>
              <a:off x="6829468" y="3665523"/>
              <a:ext cx="6279907" cy="374273"/>
            </a:xfrm>
            <a:prstGeom prst="rect">
              <a:avLst/>
            </a:prstGeom>
          </p:spPr>
        </p:pic>
        <p:sp>
          <p:nvSpPr>
            <p:cNvPr id="74" name="文本框 73">
              <a:extLst>
                <a:ext uri="{FF2B5EF4-FFF2-40B4-BE49-F238E27FC236}">
                  <a16:creationId xmlns:a16="http://schemas.microsoft.com/office/drawing/2014/main" id="{1A1304AE-E681-A2E2-1425-D2683028FE81}"/>
                </a:ext>
              </a:extLst>
            </p:cNvPr>
            <p:cNvSpPr txBox="1"/>
            <p:nvPr/>
          </p:nvSpPr>
          <p:spPr>
            <a:xfrm>
              <a:off x="8587442" y="3018491"/>
              <a:ext cx="2035482" cy="662554"/>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77" name="文本框 76">
            <a:extLst>
              <a:ext uri="{FF2B5EF4-FFF2-40B4-BE49-F238E27FC236}">
                <a16:creationId xmlns:a16="http://schemas.microsoft.com/office/drawing/2014/main" id="{631B389C-D339-7FE5-560D-4FA3F9EBE0A9}"/>
              </a:ext>
            </a:extLst>
          </p:cNvPr>
          <p:cNvSpPr txBox="1"/>
          <p:nvPr/>
        </p:nvSpPr>
        <p:spPr>
          <a:xfrm>
            <a:off x="6900010" y="3904052"/>
            <a:ext cx="5713852" cy="463781"/>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Bulk donations (39</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donations</a:t>
            </a:r>
            <a:r>
              <a:rPr lang="zh-CN" altLang="en-US" dirty="0">
                <a:solidFill>
                  <a:srgbClr val="4B5563"/>
                </a:solidFill>
                <a:latin typeface="Franklin Gothic Medium" panose="020B0603020102020204" pitchFamily="34" charset="0"/>
              </a:rPr>
              <a:t>）</a:t>
            </a:r>
          </a:p>
        </p:txBody>
      </p:sp>
      <p:grpSp>
        <p:nvGrpSpPr>
          <p:cNvPr id="80" name="组合 79">
            <a:extLst>
              <a:ext uri="{FF2B5EF4-FFF2-40B4-BE49-F238E27FC236}">
                <a16:creationId xmlns:a16="http://schemas.microsoft.com/office/drawing/2014/main" id="{80287D3B-FC74-29F1-9B5E-1012C8B5BD52}"/>
              </a:ext>
            </a:extLst>
          </p:cNvPr>
          <p:cNvGrpSpPr/>
          <p:nvPr/>
        </p:nvGrpSpPr>
        <p:grpSpPr>
          <a:xfrm>
            <a:off x="5663077" y="4398661"/>
            <a:ext cx="6279906" cy="2012484"/>
            <a:chOff x="5990338" y="4759904"/>
            <a:chExt cx="5597054" cy="2012484"/>
          </a:xfrm>
        </p:grpSpPr>
        <p:pic>
          <p:nvPicPr>
            <p:cNvPr id="28" name="图片 27">
              <a:extLst>
                <a:ext uri="{FF2B5EF4-FFF2-40B4-BE49-F238E27FC236}">
                  <a16:creationId xmlns:a16="http://schemas.microsoft.com/office/drawing/2014/main" id="{46497810-3805-7BF3-1CE2-5F72B0744A76}"/>
                </a:ext>
              </a:extLst>
            </p:cNvPr>
            <p:cNvPicPr>
              <a:picLocks noChangeAspect="1"/>
            </p:cNvPicPr>
            <p:nvPr/>
          </p:nvPicPr>
          <p:blipFill rotWithShape="1">
            <a:blip r:embed="rId9"/>
            <a:srcRect b="46362"/>
            <a:stretch/>
          </p:blipFill>
          <p:spPr>
            <a:xfrm>
              <a:off x="5990338" y="4759904"/>
              <a:ext cx="5597054" cy="1116456"/>
            </a:xfrm>
            <a:prstGeom prst="rect">
              <a:avLst/>
            </a:prstGeom>
          </p:spPr>
        </p:pic>
        <p:pic>
          <p:nvPicPr>
            <p:cNvPr id="78" name="图片 77">
              <a:extLst>
                <a:ext uri="{FF2B5EF4-FFF2-40B4-BE49-F238E27FC236}">
                  <a16:creationId xmlns:a16="http://schemas.microsoft.com/office/drawing/2014/main" id="{6E423FCD-5A5E-E62B-0B9F-9F9F106DE8E1}"/>
                </a:ext>
              </a:extLst>
            </p:cNvPr>
            <p:cNvPicPr>
              <a:picLocks noChangeAspect="1"/>
            </p:cNvPicPr>
            <p:nvPr/>
          </p:nvPicPr>
          <p:blipFill>
            <a:blip r:embed="rId10"/>
            <a:stretch>
              <a:fillRect/>
            </a:stretch>
          </p:blipFill>
          <p:spPr>
            <a:xfrm>
              <a:off x="5990338" y="6148918"/>
              <a:ext cx="5597054" cy="623470"/>
            </a:xfrm>
            <a:prstGeom prst="rect">
              <a:avLst/>
            </a:prstGeom>
          </p:spPr>
        </p:pic>
        <p:sp>
          <p:nvSpPr>
            <p:cNvPr id="79" name="文本框 78">
              <a:extLst>
                <a:ext uri="{FF2B5EF4-FFF2-40B4-BE49-F238E27FC236}">
                  <a16:creationId xmlns:a16="http://schemas.microsoft.com/office/drawing/2014/main" id="{A0618D20-305A-DD65-8208-3E5DB0E8E237}"/>
                </a:ext>
              </a:extLst>
            </p:cNvPr>
            <p:cNvSpPr txBox="1"/>
            <p:nvPr/>
          </p:nvSpPr>
          <p:spPr>
            <a:xfrm>
              <a:off x="7640231" y="5500444"/>
              <a:ext cx="2035482" cy="662554"/>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7AD02EB0-8DE0-9FB9-3AED-15EEF5399240}"/>
              </a:ext>
            </a:extLst>
          </p:cNvPr>
          <p:cNvSpPr txBox="1"/>
          <p:nvPr/>
        </p:nvSpPr>
        <p:spPr>
          <a:xfrm>
            <a:off x="-446756" y="5163614"/>
            <a:ext cx="1847795" cy="584775"/>
          </a:xfrm>
          <a:prstGeom prst="rect">
            <a:avLst/>
          </a:prstGeom>
          <a:noFill/>
        </p:spPr>
        <p:txBody>
          <a:bodyPr wrap="square">
            <a:spAutoFit/>
          </a:bodyPr>
          <a:lstStyle/>
          <a:p>
            <a:pPr algn="ctr"/>
            <a:r>
              <a:rPr lang="en-US" altLang="zh-CN" sz="1600" dirty="0">
                <a:solidFill>
                  <a:srgbClr val="4B5563"/>
                </a:solidFill>
                <a:latin typeface="Franklin Gothic Medium" panose="020B0603020102020204" pitchFamily="34" charset="0"/>
              </a:rPr>
              <a:t>Grant</a:t>
            </a:r>
          </a:p>
          <a:p>
            <a:pPr algn="ctr"/>
            <a:r>
              <a:rPr lang="en-US" altLang="zh-CN" sz="1600" dirty="0">
                <a:solidFill>
                  <a:srgbClr val="4B5563"/>
                </a:solidFill>
                <a:latin typeface="Franklin Gothic Medium" panose="020B0603020102020204" pitchFamily="34" charset="0"/>
              </a:rPr>
              <a:t>Address</a:t>
            </a:r>
            <a:endParaRPr lang="zh-CN" altLang="en-US" sz="1600" dirty="0">
              <a:solidFill>
                <a:srgbClr val="4B5563"/>
              </a:solidFill>
              <a:latin typeface="Franklin Gothic Medium" panose="020B0603020102020204" pitchFamily="34" charset="0"/>
            </a:endParaRPr>
          </a:p>
        </p:txBody>
      </p:sp>
      <p:sp>
        <p:nvSpPr>
          <p:cNvPr id="5" name="文本框 4">
            <a:extLst>
              <a:ext uri="{FF2B5EF4-FFF2-40B4-BE49-F238E27FC236}">
                <a16:creationId xmlns:a16="http://schemas.microsoft.com/office/drawing/2014/main" id="{BFA9CEC2-AA27-D24F-FC43-DB7C56BAFDA3}"/>
              </a:ext>
            </a:extLst>
          </p:cNvPr>
          <p:cNvSpPr txBox="1"/>
          <p:nvPr/>
        </p:nvSpPr>
        <p:spPr>
          <a:xfrm>
            <a:off x="3887424" y="4152756"/>
            <a:ext cx="1529401"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Contrib1</a:t>
            </a:r>
            <a:endParaRPr lang="zh-CN" altLang="en-US" sz="1400" dirty="0"/>
          </a:p>
        </p:txBody>
      </p:sp>
      <p:sp>
        <p:nvSpPr>
          <p:cNvPr id="8" name="文本框 7">
            <a:extLst>
              <a:ext uri="{FF2B5EF4-FFF2-40B4-BE49-F238E27FC236}">
                <a16:creationId xmlns:a16="http://schemas.microsoft.com/office/drawing/2014/main" id="{B32A93ED-196F-8600-C378-2B7DA46B15C8}"/>
              </a:ext>
            </a:extLst>
          </p:cNvPr>
          <p:cNvSpPr txBox="1"/>
          <p:nvPr/>
        </p:nvSpPr>
        <p:spPr>
          <a:xfrm>
            <a:off x="3887424" y="4618953"/>
            <a:ext cx="6097772"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Contrib2</a:t>
            </a:r>
            <a:endParaRPr lang="zh-CN" altLang="en-US" sz="1400" dirty="0"/>
          </a:p>
        </p:txBody>
      </p:sp>
      <p:sp>
        <p:nvSpPr>
          <p:cNvPr id="9" name="文本框 8">
            <a:extLst>
              <a:ext uri="{FF2B5EF4-FFF2-40B4-BE49-F238E27FC236}">
                <a16:creationId xmlns:a16="http://schemas.microsoft.com/office/drawing/2014/main" id="{B7277662-CD14-EA4B-DA84-2DB82D26946F}"/>
              </a:ext>
            </a:extLst>
          </p:cNvPr>
          <p:cNvSpPr txBox="1"/>
          <p:nvPr/>
        </p:nvSpPr>
        <p:spPr>
          <a:xfrm>
            <a:off x="3887424" y="6478669"/>
            <a:ext cx="6097772"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Contrib29</a:t>
            </a:r>
            <a:endParaRPr lang="zh-CN" altLang="en-US" sz="1400" dirty="0"/>
          </a:p>
        </p:txBody>
      </p:sp>
    </p:spTree>
    <p:custDataLst>
      <p:tags r:id="rId1"/>
    </p:custDataLst>
    <p:extLst>
      <p:ext uri="{BB962C8B-B14F-4D97-AF65-F5344CB8AC3E}">
        <p14:creationId xmlns:p14="http://schemas.microsoft.com/office/powerpoint/2010/main" val="3156425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Grant Fraud</a:t>
            </a:r>
          </a:p>
          <a:p>
            <a:pPr marL="1085850" lvl="1" indent="-342900">
              <a:lnSpc>
                <a:spcPct val="200000"/>
              </a:lnSpc>
              <a:buFont typeface="+mj-lt"/>
              <a:buAutoNum type="arabicPeriod"/>
            </a:pPr>
            <a:r>
              <a:rPr lang="en-US" altLang="zh-CN" sz="1600" dirty="0">
                <a:solidFill>
                  <a:schemeClr val="accent2"/>
                </a:solidFill>
                <a:latin typeface="+mn-ea"/>
                <a:ea typeface="+mn-ea"/>
                <a:sym typeface="+mn-lt"/>
              </a:rPr>
              <a:t>Summary, Suggestion and Future Works</a:t>
            </a:r>
            <a:endParaRPr lang="en-US" altLang="zh-CN" sz="1000" dirty="0">
              <a:solidFill>
                <a:schemeClr val="accent2"/>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19794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357565" y="3053272"/>
            <a:ext cx="11339709" cy="3530197"/>
          </a:xfrm>
          <a:prstGeom prst="round2DiagRect">
            <a:avLst>
              <a:gd name="adj1" fmla="val 3221"/>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Summary and Future Works</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05767C25-6FA3-84AD-D5F4-597F5D1148EE}"/>
              </a:ext>
            </a:extLst>
          </p:cNvPr>
          <p:cNvSpPr txBox="1"/>
          <p:nvPr/>
        </p:nvSpPr>
        <p:spPr>
          <a:xfrm>
            <a:off x="451769" y="2824672"/>
            <a:ext cx="11339710" cy="2365263"/>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cs typeface="+mn-ea"/>
                <a:sym typeface="+mn-lt"/>
              </a:rPr>
              <a:t>Summary</a:t>
            </a:r>
            <a:endParaRPr lang="en-US" altLang="zh-CN" sz="700" dirty="0">
              <a:solidFill>
                <a:srgbClr val="1F2329"/>
              </a:solidFill>
              <a:cs typeface="+mn-ea"/>
              <a:sym typeface="+mn-lt"/>
            </a:endParaRPr>
          </a:p>
          <a:p>
            <a:endParaRPr lang="en-US" altLang="zh-CN" sz="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propose and develop four approaches, namely bulk transfers pattern mining, bulk donations pattern mining, asset-transfer graph mining, sequential behavior pattern mining  for slaying sybil. These approaches form a systematic algorithmic LEGO and totally find </a:t>
            </a:r>
            <a:r>
              <a:rPr lang="en-US" altLang="zh-CN" dirty="0">
                <a:solidFill>
                  <a:srgbClr val="FF0000"/>
                </a:solidFill>
                <a:latin typeface="Franklin Gothic Medium" panose="020B0603020102020204" pitchFamily="34" charset="0"/>
              </a:rPr>
              <a:t>16,994</a:t>
            </a:r>
            <a:r>
              <a:rPr lang="en-US" altLang="zh-CN" dirty="0">
                <a:solidFill>
                  <a:schemeClr val="tx1">
                    <a:lumMod val="65000"/>
                    <a:lumOff val="35000"/>
                  </a:schemeClr>
                </a:solidFill>
                <a:latin typeface="Franklin Gothic Medium" panose="020B0603020102020204" pitchFamily="34" charset="0"/>
              </a:rPr>
              <a:t> High Risk Sybils. Besides, we make our first attempt to detect grant fraud and find one case. </a:t>
            </a:r>
          </a:p>
        </p:txBody>
      </p:sp>
      <p:pic>
        <p:nvPicPr>
          <p:cNvPr id="4" name="内容占位符 4">
            <a:extLst>
              <a:ext uri="{FF2B5EF4-FFF2-40B4-BE49-F238E27FC236}">
                <a16:creationId xmlns:a16="http://schemas.microsoft.com/office/drawing/2014/main" id="{6690E4D3-6686-DA6B-E74F-30BCB8B28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29" y="823054"/>
            <a:ext cx="10515600" cy="2230218"/>
          </a:xfrm>
          <a:prstGeom prst="rect">
            <a:avLst/>
          </a:prstGeom>
        </p:spPr>
      </p:pic>
      <p:sp>
        <p:nvSpPr>
          <p:cNvPr id="5" name="文本框 4">
            <a:extLst>
              <a:ext uri="{FF2B5EF4-FFF2-40B4-BE49-F238E27FC236}">
                <a16:creationId xmlns:a16="http://schemas.microsoft.com/office/drawing/2014/main" id="{BAC03E24-492D-8170-AC5A-FE0FB3696711}"/>
              </a:ext>
            </a:extLst>
          </p:cNvPr>
          <p:cNvSpPr txBox="1"/>
          <p:nvPr/>
        </p:nvSpPr>
        <p:spPr>
          <a:xfrm>
            <a:off x="426145" y="5049203"/>
            <a:ext cx="11339710" cy="1534266"/>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cs typeface="+mn-ea"/>
                <a:sym typeface="+mn-lt"/>
              </a:rPr>
              <a:t>Future works</a:t>
            </a:r>
            <a:endParaRPr lang="en-US" altLang="zh-CN" sz="700" dirty="0">
              <a:solidFill>
                <a:srgbClr val="1F2329"/>
              </a:solidFill>
              <a:cs typeface="+mn-ea"/>
              <a:sym typeface="+mn-lt"/>
            </a:endParaRPr>
          </a:p>
          <a:p>
            <a:endParaRPr lang="en-US" altLang="zh-CN" sz="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Due to time limit, some of the algorithms used in this work is not state-of-art. We can have more deep studies.</a:t>
            </a:r>
          </a:p>
          <a:p>
            <a:pPr>
              <a:lnSpc>
                <a:spcPct val="150000"/>
              </a:lnSpc>
            </a:pPr>
            <a:r>
              <a:rPr lang="en-US" altLang="zh-CN" dirty="0">
                <a:solidFill>
                  <a:schemeClr val="tx1">
                    <a:lumMod val="65000"/>
                    <a:lumOff val="35000"/>
                  </a:schemeClr>
                </a:solidFill>
                <a:latin typeface="Franklin Gothic Medium" panose="020B0603020102020204" pitchFamily="34" charset="0"/>
              </a:rPr>
              <a:t>It would be very grateful if we can access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exclusive data , e.g. </a:t>
            </a:r>
            <a:r>
              <a:rPr lang="en-US" altLang="zh-CN" dirty="0" err="1">
                <a:solidFill>
                  <a:schemeClr val="tx1">
                    <a:lumMod val="65000"/>
                    <a:lumOff val="35000"/>
                  </a:schemeClr>
                </a:solidFill>
                <a:latin typeface="Franklin Gothic Medium" panose="020B0603020102020204" pitchFamily="34" charset="0"/>
              </a:rPr>
              <a:t>ip</a:t>
            </a:r>
            <a:r>
              <a:rPr lang="en-US" altLang="zh-CN" dirty="0">
                <a:solidFill>
                  <a:schemeClr val="tx1">
                    <a:lumMod val="65000"/>
                    <a:lumOff val="35000"/>
                  </a:schemeClr>
                </a:solidFill>
                <a:latin typeface="Franklin Gothic Medium" panose="020B0603020102020204" pitchFamily="34" charset="0"/>
              </a:rPr>
              <a:t>, </a:t>
            </a:r>
            <a:r>
              <a:rPr lang="en-US" altLang="zh-CN" dirty="0" err="1">
                <a:solidFill>
                  <a:schemeClr val="tx1">
                    <a:lumMod val="65000"/>
                    <a:lumOff val="35000"/>
                  </a:schemeClr>
                </a:solidFill>
                <a:latin typeface="Franklin Gothic Medium" panose="020B0603020102020204" pitchFamily="34" charset="0"/>
              </a:rPr>
              <a:t>wifi</a:t>
            </a:r>
            <a:r>
              <a:rPr lang="en-US" altLang="zh-CN" dirty="0">
                <a:solidFill>
                  <a:schemeClr val="tx1">
                    <a:lumMod val="65000"/>
                    <a:lumOff val="35000"/>
                  </a:schemeClr>
                </a:solidFill>
                <a:latin typeface="Franklin Gothic Medium" panose="020B0603020102020204" pitchFamily="34" charset="0"/>
              </a:rPr>
              <a:t>, user behavior on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etc. </a:t>
            </a:r>
          </a:p>
        </p:txBody>
      </p:sp>
      <p:sp>
        <p:nvSpPr>
          <p:cNvPr id="3" name="文本框 2">
            <a:extLst>
              <a:ext uri="{FF2B5EF4-FFF2-40B4-BE49-F238E27FC236}">
                <a16:creationId xmlns:a16="http://schemas.microsoft.com/office/drawing/2014/main" id="{601D1664-2548-404F-0F1E-B6A5BA02C1B4}"/>
              </a:ext>
            </a:extLst>
          </p:cNvPr>
          <p:cNvSpPr txBox="1"/>
          <p:nvPr/>
        </p:nvSpPr>
        <p:spPr>
          <a:xfrm>
            <a:off x="9446697" y="1173423"/>
            <a:ext cx="944489" cy="338554"/>
          </a:xfrm>
          <a:prstGeom prst="rect">
            <a:avLst/>
          </a:prstGeom>
          <a:solidFill>
            <a:srgbClr val="D9D9D9"/>
          </a:solidFill>
        </p:spPr>
        <p:txBody>
          <a:bodyPr wrap="none" rtlCol="0">
            <a:spAutoFit/>
          </a:bodyPr>
          <a:lstStyle/>
          <a:p>
            <a:r>
              <a:rPr lang="en-US" altLang="zh-CN" sz="1600" b="1" dirty="0"/>
              <a:t>Transfer</a:t>
            </a:r>
            <a:endParaRPr lang="zh-CN" altLang="en-US" sz="1600" b="1" dirty="0"/>
          </a:p>
        </p:txBody>
      </p:sp>
    </p:spTree>
    <p:extLst>
      <p:ext uri="{BB962C8B-B14F-4D97-AF65-F5344CB8AC3E}">
        <p14:creationId xmlns:p14="http://schemas.microsoft.com/office/powerpoint/2010/main" val="81837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893C42-1D8C-BC2E-2E81-2CDCC8EA2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389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0">
            <a:extLst>
              <a:ext uri="{FF2B5EF4-FFF2-40B4-BE49-F238E27FC236}">
                <a16:creationId xmlns:a16="http://schemas.microsoft.com/office/drawing/2014/main" id="{5171ED35-C50D-3256-101E-EB2FBD63117F}"/>
              </a:ext>
            </a:extLst>
          </p:cNvPr>
          <p:cNvSpPr/>
          <p:nvPr/>
        </p:nvSpPr>
        <p:spPr>
          <a:xfrm>
            <a:off x="127591" y="940527"/>
            <a:ext cx="11897832" cy="5800515"/>
          </a:xfrm>
          <a:prstGeom prst="round2DiagRect">
            <a:avLst>
              <a:gd name="adj1" fmla="val 10609"/>
              <a:gd name="adj2" fmla="val 987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4" name="文本框 3">
            <a:extLst>
              <a:ext uri="{FF2B5EF4-FFF2-40B4-BE49-F238E27FC236}">
                <a16:creationId xmlns:a16="http://schemas.microsoft.com/office/drawing/2014/main" id="{1A189C56-A66D-E70F-588A-823FFEC6D404}"/>
              </a:ext>
            </a:extLst>
          </p:cNvPr>
          <p:cNvSpPr txBox="1"/>
          <p:nvPr/>
        </p:nvSpPr>
        <p:spPr>
          <a:xfrm>
            <a:off x="748918" y="1238001"/>
            <a:ext cx="4017354" cy="3785652"/>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Collected Data</a:t>
            </a:r>
            <a:endParaRPr lang="en-US" altLang="zh-CN" sz="700" dirty="0">
              <a:solidFill>
                <a:srgbClr val="1F2329"/>
              </a:solidFill>
              <a:cs typeface="+mn-ea"/>
              <a:sym typeface="+mn-lt"/>
            </a:endParaRPr>
          </a:p>
          <a:p>
            <a:pPr marL="285750" indent="-285750">
              <a:buFont typeface="Arial" panose="020B0604020202020204" pitchFamily="34" charset="0"/>
              <a:buChar char="•"/>
            </a:pPr>
            <a:endParaRPr lang="en-US" altLang="zh-CN" dirty="0">
              <a:solidFill>
                <a:schemeClr val="tx1">
                  <a:lumMod val="65000"/>
                  <a:lumOff val="35000"/>
                </a:schemeClr>
              </a:solidFill>
              <a:latin typeface="Franklin Gothic Medium" panose="020B0603020102020204" pitchFamily="34" charset="0"/>
            </a:endParaRPr>
          </a:p>
          <a:p>
            <a:pPr marL="285750" indent="-285750">
              <a:buFont typeface="Arial" panose="020B0604020202020204" pitchFamily="34" charset="0"/>
              <a:buChar char="•"/>
            </a:pPr>
            <a:r>
              <a:rPr lang="en-US" altLang="zh-CN" dirty="0" err="1">
                <a:solidFill>
                  <a:schemeClr val="tx1">
                    <a:lumMod val="65000"/>
                    <a:lumOff val="35000"/>
                  </a:schemeClr>
                </a:solidFill>
                <a:latin typeface="Franklin Gothic Medium" panose="020B0603020102020204" pitchFamily="34" charset="0"/>
              </a:rPr>
              <a:t>Gitcoin-Hackthon</a:t>
            </a:r>
            <a:r>
              <a:rPr lang="en-US" altLang="zh-CN" dirty="0">
                <a:solidFill>
                  <a:schemeClr val="tx1">
                    <a:lumMod val="65000"/>
                    <a:lumOff val="35000"/>
                  </a:schemeClr>
                </a:solidFill>
                <a:latin typeface="Franklin Gothic Medium" panose="020B0603020102020204" pitchFamily="34" charset="0"/>
              </a:rPr>
              <a:t>: GR15 donation detailed info </a:t>
            </a:r>
            <a:r>
              <a:rPr lang="en-US" altLang="zh-CN" u="sng" dirty="0">
                <a:solidFill>
                  <a:schemeClr val="tx1">
                    <a:lumMod val="65000"/>
                    <a:lumOff val="35000"/>
                  </a:schemeClr>
                </a:solidFill>
                <a:latin typeface="Franklin Gothic Medium" panose="020B0603020102020204" pitchFamily="34" charset="0"/>
                <a:hlinkClick r:id="rId3">
                  <a:extLst>
                    <a:ext uri="{A12FA001-AC4F-418D-AE19-62706E023703}">
                      <ahyp:hlinkClr xmlns:ahyp="http://schemas.microsoft.com/office/drawing/2018/hyperlinkcolor" val="tx"/>
                    </a:ext>
                  </a:extLst>
                </a:hlinkClick>
              </a:rPr>
              <a:t>GR_15_DATA</a:t>
            </a:r>
            <a:endParaRPr lang="en-US" altLang="zh-CN" dirty="0">
              <a:solidFill>
                <a:schemeClr val="tx1">
                  <a:lumMod val="65000"/>
                  <a:lumOff val="35000"/>
                </a:schemeClr>
              </a:solidFill>
              <a:latin typeface="Franklin Gothic Medium" panose="020B0603020102020204" pitchFamily="34" charset="0"/>
            </a:endParaRPr>
          </a:p>
          <a:p>
            <a:pPr marL="285750" indent="-285750">
              <a:buFont typeface="Arial" panose="020B0604020202020204" pitchFamily="34" charset="0"/>
              <a:buChar char="•"/>
            </a:pPr>
            <a:r>
              <a:rPr lang="en-US" altLang="zh-CN" u="sng" dirty="0">
                <a:solidFill>
                  <a:srgbClr val="FF5050"/>
                </a:solidFill>
                <a:latin typeface="Franklin Gothic Medium" panose="020B0603020102020204" pitchFamily="34" charset="0"/>
                <a:hlinkClick r:id="rId4">
                  <a:extLst>
                    <a:ext uri="{A12FA001-AC4F-418D-AE19-62706E023703}">
                      <ahyp:hlinkClr xmlns:ahyp="http://schemas.microsoft.com/office/drawing/2018/hyperlinkcolor" val="tx"/>
                    </a:ext>
                  </a:extLst>
                </a:hlinkClick>
              </a:rPr>
              <a:t>Alchemy</a:t>
            </a:r>
            <a:r>
              <a:rPr lang="en-US" altLang="zh-CN" dirty="0">
                <a:solidFill>
                  <a:srgbClr val="FF5050"/>
                </a:solidFill>
                <a:latin typeface="Franklin Gothic Medium" panose="020B0603020102020204" pitchFamily="34" charset="0"/>
              </a:rPr>
              <a:t>: Ethereum and Polygon transfers related to GR15 contributors</a:t>
            </a:r>
          </a:p>
          <a:p>
            <a:pPr marL="285750" indent="-285750">
              <a:buFont typeface="Arial" panose="020B0604020202020204" pitchFamily="34" charset="0"/>
              <a:buChar char="•"/>
            </a:pPr>
            <a:r>
              <a:rPr lang="en-US" altLang="zh-CN" u="sng" dirty="0" err="1">
                <a:solidFill>
                  <a:srgbClr val="FF5050"/>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zkSync</a:t>
            </a:r>
            <a:r>
              <a:rPr lang="en-US" altLang="zh-CN" dirty="0">
                <a:solidFill>
                  <a:srgbClr val="FF5050"/>
                </a:solidFill>
                <a:latin typeface="Franklin Gothic Medium" panose="020B0603020102020204" pitchFamily="34" charset="0"/>
              </a:rPr>
              <a:t>: L2 transfers related to GR15 contributors</a:t>
            </a:r>
          </a:p>
          <a:p>
            <a:pPr marL="285750" indent="-285750">
              <a:buFont typeface="Arial" panose="020B0604020202020204" pitchFamily="34" charset="0"/>
              <a:buChar char="•"/>
            </a:pPr>
            <a:r>
              <a:rPr lang="en-US" altLang="zh-CN" dirty="0" err="1">
                <a:solidFill>
                  <a:srgbClr val="FF5050"/>
                </a:solidFill>
                <a:latin typeface="Franklin Gothic Medium" panose="020B0603020102020204" pitchFamily="34" charset="0"/>
                <a:hlinkClick r:id="rId6">
                  <a:extLst>
                    <a:ext uri="{A12FA001-AC4F-418D-AE19-62706E023703}">
                      <ahyp:hlinkClr xmlns:ahyp="http://schemas.microsoft.com/office/drawing/2018/hyperlinkcolor" val="tx"/>
                    </a:ext>
                  </a:extLst>
                </a:hlinkClick>
              </a:rPr>
              <a:t>Chainbase</a:t>
            </a:r>
            <a:r>
              <a:rPr lang="en-US" altLang="zh-CN" dirty="0">
                <a:solidFill>
                  <a:srgbClr val="FF5050"/>
                </a:solidFill>
                <a:latin typeface="Franklin Gothic Medium" panose="020B0603020102020204" pitchFamily="34" charset="0"/>
              </a:rPr>
              <a:t>: token prices in USD</a:t>
            </a:r>
          </a:p>
          <a:p>
            <a:pPr marL="285750" indent="-285750">
              <a:buFont typeface="Arial" panose="020B0604020202020204" pitchFamily="34" charset="0"/>
              <a:buChar char="•"/>
            </a:pPr>
            <a:r>
              <a:rPr lang="en-US" altLang="zh-CN" dirty="0">
                <a:solidFill>
                  <a:srgbClr val="FF5050"/>
                </a:solidFill>
                <a:latin typeface="Franklin Gothic Medium" panose="020B0603020102020204" pitchFamily="34" charset="0"/>
              </a:rPr>
              <a:t>DUNE: GR15 address tags from  “</a:t>
            </a:r>
            <a:r>
              <a:rPr lang="en-US" altLang="zh-CN" u="sng" dirty="0">
                <a:solidFill>
                  <a:srgbClr val="FF5050"/>
                </a:solidFill>
                <a:latin typeface="Franklin Gothic Medium" panose="020B0603020102020204" pitchFamily="34" charset="0"/>
                <a:hlinkClick r:id="rId7">
                  <a:extLst>
                    <a:ext uri="{A12FA001-AC4F-418D-AE19-62706E023703}">
                      <ahyp:hlinkClr xmlns:ahyp="http://schemas.microsoft.com/office/drawing/2018/hyperlinkcolor" val="tx"/>
                    </a:ext>
                  </a:extLst>
                </a:hlinkClick>
              </a:rPr>
              <a:t>GR15-bignode-name</a:t>
            </a:r>
            <a:r>
              <a:rPr lang="en-US" altLang="zh-CN" dirty="0">
                <a:solidFill>
                  <a:srgbClr val="FF5050"/>
                </a:solidFill>
                <a:latin typeface="Franklin Gothic Medium" panose="020B0603020102020204" pitchFamily="34" charset="0"/>
              </a:rPr>
              <a:t>”</a:t>
            </a:r>
            <a:endParaRPr lang="en-US" altLang="zh-CN" i="0" dirty="0">
              <a:solidFill>
                <a:srgbClr val="FF5050"/>
              </a:solidFill>
              <a:effectLst/>
              <a:latin typeface="Franklin Gothic Medium" panose="020B0603020102020204" pitchFamily="34" charset="0"/>
            </a:endParaRPr>
          </a:p>
        </p:txBody>
      </p:sp>
      <p:sp>
        <p:nvSpPr>
          <p:cNvPr id="5" name="文本框 4">
            <a:extLst>
              <a:ext uri="{FF2B5EF4-FFF2-40B4-BE49-F238E27FC236}">
                <a16:creationId xmlns:a16="http://schemas.microsoft.com/office/drawing/2014/main" id="{BF2292BD-29A2-DE25-A34D-E6DAFF3E053D}"/>
              </a:ext>
            </a:extLst>
          </p:cNvPr>
          <p:cNvSpPr txBox="1"/>
          <p:nvPr/>
        </p:nvSpPr>
        <p:spPr>
          <a:xfrm>
            <a:off x="748918" y="5096119"/>
            <a:ext cx="12178795" cy="1657377"/>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Statistics</a:t>
            </a:r>
          </a:p>
          <a:p>
            <a:r>
              <a:rPr lang="en-US" altLang="zh-CN" dirty="0">
                <a:solidFill>
                  <a:srgbClr val="4B5563"/>
                </a:solidFill>
                <a:latin typeface="Franklin Gothic Medium" panose="020B0603020102020204" pitchFamily="34" charset="0"/>
              </a:rPr>
              <a:t> -- 2022-09-07 15:00:00 </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2022-09-22 23:59:59             -- 1440 Grants and 55585 Contributor Addresses</a:t>
            </a:r>
          </a:p>
          <a:p>
            <a:r>
              <a:rPr lang="en-US" altLang="zh-CN" dirty="0">
                <a:solidFill>
                  <a:srgbClr val="4B5563"/>
                </a:solidFill>
                <a:latin typeface="Franklin Gothic Medium" panose="020B0603020102020204" pitchFamily="34" charset="0"/>
              </a:rPr>
              <a:t> -- 4 Chains (Ethereum L1,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L2, Polygon and </a:t>
            </a:r>
            <a:r>
              <a:rPr lang="en-US" altLang="zh-CN" dirty="0" err="1">
                <a:solidFill>
                  <a:srgbClr val="4B5563"/>
                </a:solidFill>
                <a:latin typeface="Franklin Gothic Medium" panose="020B0603020102020204" pitchFamily="34" charset="0"/>
              </a:rPr>
              <a:t>Celo</a:t>
            </a:r>
            <a:r>
              <a:rPr lang="en-US" altLang="zh-CN" dirty="0">
                <a:solidFill>
                  <a:srgbClr val="4B5563"/>
                </a:solidFill>
                <a:latin typeface="Franklin Gothic Medium" panose="020B0603020102020204" pitchFamily="34" charset="0"/>
              </a:rPr>
              <a:t>)   -- 38 tokens (Eth, USDT, USDC, DAI, MATIC, WETH, </a:t>
            </a:r>
            <a:r>
              <a:rPr lang="en-US" altLang="zh-CN" dirty="0" err="1">
                <a:solidFill>
                  <a:srgbClr val="4B5563"/>
                </a:solidFill>
                <a:latin typeface="Franklin Gothic Medium" panose="020B0603020102020204" pitchFamily="34" charset="0"/>
              </a:rPr>
              <a:t>etc</a:t>
            </a:r>
            <a:r>
              <a:rPr lang="en-US" altLang="zh-CN" dirty="0">
                <a:solidFill>
                  <a:srgbClr val="4B5563"/>
                </a:solidFill>
                <a:latin typeface="Franklin Gothic Medium" panose="020B0603020102020204" pitchFamily="34" charset="0"/>
              </a:rPr>
              <a:t>)</a:t>
            </a:r>
          </a:p>
          <a:p>
            <a:pPr>
              <a:lnSpc>
                <a:spcPct val="150000"/>
              </a:lnSpc>
            </a:pPr>
            <a:endParaRPr lang="en-US" altLang="zh-CN" dirty="0">
              <a:solidFill>
                <a:schemeClr val="accent2">
                  <a:lumMod val="75000"/>
                </a:schemeClr>
              </a:solidFill>
              <a:latin typeface="Franklin Gothic Medium" panose="020B0603020102020204" pitchFamily="34" charset="0"/>
              <a:sym typeface="+mn-lt"/>
            </a:endParaRPr>
          </a:p>
        </p:txBody>
      </p:sp>
      <p:sp>
        <p:nvSpPr>
          <p:cNvPr id="7" name="文本框 6">
            <a:extLst>
              <a:ext uri="{FF2B5EF4-FFF2-40B4-BE49-F238E27FC236}">
                <a16:creationId xmlns:a16="http://schemas.microsoft.com/office/drawing/2014/main" id="{D432F224-C39F-73DC-5082-A9232CDBDC6B}"/>
              </a:ext>
            </a:extLst>
          </p:cNvPr>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Data Preparation</a:t>
            </a:r>
            <a:endParaRPr lang="zh-CN" altLang="en-US" sz="3200" b="1" dirty="0">
              <a:solidFill>
                <a:srgbClr val="0070C0"/>
              </a:solidFill>
              <a:effectLst/>
              <a:cs typeface="+mn-ea"/>
              <a:sym typeface="+mn-lt"/>
            </a:endParaRPr>
          </a:p>
        </p:txBody>
      </p:sp>
      <p:graphicFrame>
        <p:nvGraphicFramePr>
          <p:cNvPr id="6" name="表格 5">
            <a:extLst>
              <a:ext uri="{FF2B5EF4-FFF2-40B4-BE49-F238E27FC236}">
                <a16:creationId xmlns:a16="http://schemas.microsoft.com/office/drawing/2014/main" id="{F508A087-1D01-8189-FF1C-5B9FF9AFBBE9}"/>
              </a:ext>
            </a:extLst>
          </p:cNvPr>
          <p:cNvGraphicFramePr>
            <a:graphicFrameLocks noGrp="1"/>
          </p:cNvGraphicFramePr>
          <p:nvPr/>
        </p:nvGraphicFramePr>
        <p:xfrm>
          <a:off x="5060255" y="992779"/>
          <a:ext cx="6671185" cy="4668719"/>
        </p:xfrm>
        <a:graphic>
          <a:graphicData uri="http://schemas.openxmlformats.org/drawingml/2006/table">
            <a:tbl>
              <a:tblPr firstRow="1" bandRow="1">
                <a:tableStyleId>{1FECB4D8-DB02-4DC6-A0A2-4F2EBAE1DC90}</a:tableStyleId>
              </a:tblPr>
              <a:tblGrid>
                <a:gridCol w="2262357">
                  <a:extLst>
                    <a:ext uri="{9D8B030D-6E8A-4147-A177-3AD203B41FA5}">
                      <a16:colId xmlns:a16="http://schemas.microsoft.com/office/drawing/2014/main" val="20001"/>
                    </a:ext>
                  </a:extLst>
                </a:gridCol>
                <a:gridCol w="3589571">
                  <a:extLst>
                    <a:ext uri="{9D8B030D-6E8A-4147-A177-3AD203B41FA5}">
                      <a16:colId xmlns:a16="http://schemas.microsoft.com/office/drawing/2014/main" val="20002"/>
                    </a:ext>
                  </a:extLst>
                </a:gridCol>
                <a:gridCol w="819257">
                  <a:extLst>
                    <a:ext uri="{9D8B030D-6E8A-4147-A177-3AD203B41FA5}">
                      <a16:colId xmlns:a16="http://schemas.microsoft.com/office/drawing/2014/main" val="20003"/>
                    </a:ext>
                  </a:extLst>
                </a:gridCol>
              </a:tblGrid>
              <a:tr h="409298">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Table</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Description</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Size</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42457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200" b="1" kern="1200" dirty="0" err="1">
                          <a:solidFill>
                            <a:srgbClr val="0070C0"/>
                          </a:solidFill>
                          <a:latin typeface="+mn-lt"/>
                          <a:ea typeface="+mn-ea"/>
                          <a:cs typeface="+mn-cs"/>
                        </a:rPr>
                        <a:t>grants_applications</a:t>
                      </a:r>
                      <a:endParaRPr lang="en-US" altLang="zh-CN" sz="1200" b="1" kern="1200" dirty="0">
                        <a:solidFill>
                          <a:srgbClr val="0070C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zh-CN" sz="1400" b="0" i="0" kern="1200" dirty="0">
                          <a:solidFill>
                            <a:srgbClr val="000000"/>
                          </a:solidFill>
                          <a:effectLst/>
                          <a:latin typeface="LarkHackSafariFont"/>
                          <a:ea typeface="+mn-ea"/>
                          <a:cs typeface="+mn-cs"/>
                          <a:sym typeface="+mn-lt"/>
                        </a:rPr>
                        <a:t>grants info and description</a:t>
                      </a:r>
                      <a:endParaRPr lang="zh-CN" altLang="en-US" sz="1400" b="0" i="0" kern="1200" dirty="0">
                        <a:solidFill>
                          <a:srgbClr val="000000"/>
                        </a:solidFill>
                        <a:effectLst/>
                        <a:latin typeface="LarkHackSafariFon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808</a:t>
                      </a:r>
                    </a:p>
                  </a:txBody>
                  <a:tcPr marL="45326" marR="45326" marT="22663" marB="22663"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24570">
                <a:tc>
                  <a:txBody>
                    <a:bodyPr/>
                    <a:lstStyle/>
                    <a:p>
                      <a:pPr algn="ctr">
                        <a:lnSpc>
                          <a:spcPct val="150000"/>
                        </a:lnSpc>
                      </a:pPr>
                      <a:r>
                        <a:rPr lang="en-US" altLang="zh-CN" sz="1200" b="1" kern="1200" dirty="0" err="1">
                          <a:solidFill>
                            <a:srgbClr val="0070C0"/>
                          </a:solidFill>
                          <a:latin typeface="+mn-lt"/>
                          <a:ea typeface="+mn-ea"/>
                          <a:cs typeface="+mn-cs"/>
                        </a:rPr>
                        <a:t>contributions_dataset</a:t>
                      </a:r>
                      <a:endParaRPr lang="en-US" altLang="zh-CN" sz="1200" b="1" kern="1200" dirty="0">
                        <a:solidFill>
                          <a:srgbClr val="0070C0"/>
                        </a:solidFill>
                        <a:latin typeface="+mn-lt"/>
                        <a:ea typeface="+mn-ea"/>
                        <a:cs typeface="+mn-cs"/>
                        <a:sym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914400" rtl="0" eaLnBrk="1" fontAlgn="ctr" latinLnBrk="1" hangingPunct="1"/>
                      <a:r>
                        <a:rPr lang="en-US" sz="1400" b="0" i="0" kern="1200" dirty="0">
                          <a:solidFill>
                            <a:srgbClr val="000000"/>
                          </a:solidFill>
                          <a:effectLst/>
                          <a:latin typeface="LarkHackSafariFont"/>
                          <a:ea typeface="+mn-ea"/>
                          <a:cs typeface="+mn-cs"/>
                        </a:rPr>
                        <a:t>Contributions record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475046</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360985">
                <a:tc>
                  <a:txBody>
                    <a:bodyPr/>
                    <a:lstStyle/>
                    <a:p>
                      <a:pPr algn="ctr" fontAlgn="ctr"/>
                      <a:r>
                        <a:rPr lang="en-US" altLang="zh-CN" sz="1200" b="1" kern="1200" dirty="0">
                          <a:solidFill>
                            <a:srgbClr val="0070C0"/>
                          </a:solidFill>
                          <a:latin typeface="+mn-lt"/>
                          <a:ea typeface="+mn-ea"/>
                          <a:cs typeface="+mn-cs"/>
                        </a:rPr>
                        <a:t>grants</a:t>
                      </a: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914400" rtl="0" eaLnBrk="1" fontAlgn="ctr" latinLnBrk="1" hangingPunct="1"/>
                      <a:r>
                        <a:rPr lang="en-US" altLang="zh-CN" sz="1400" b="0" i="0" kern="1200" dirty="0">
                          <a:solidFill>
                            <a:srgbClr val="000000"/>
                          </a:solidFill>
                          <a:effectLst/>
                          <a:latin typeface="LarkHackSafariFont"/>
                          <a:ea typeface="+mn-ea"/>
                          <a:cs typeface="+mn-cs"/>
                        </a:rPr>
                        <a:t>List of grants</a:t>
                      </a:r>
                      <a:endParaRPr lang="en-US" sz="1400" b="0" i="0" kern="1200" dirty="0">
                        <a:solidFill>
                          <a:srgbClr val="000000"/>
                        </a:solidFill>
                        <a:effectLst/>
                        <a:latin typeface="LarkHackSafariFont"/>
                        <a:ea typeface="+mn-ea"/>
                        <a:cs typeface="+mn-cs"/>
                      </a:endParaRP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1503</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522401">
                <a:tc>
                  <a:txBody>
                    <a:bodyPr/>
                    <a:lstStyle/>
                    <a:p>
                      <a:pPr algn="ctr" fontAlgn="ctr"/>
                      <a:r>
                        <a:rPr lang="en-US" altLang="zh-CN" sz="1200" b="1" kern="1200" dirty="0" err="1">
                          <a:solidFill>
                            <a:srgbClr val="0070C0"/>
                          </a:solidFill>
                          <a:latin typeface="+mn-lt"/>
                          <a:ea typeface="+mn-ea"/>
                          <a:cs typeface="+mn-cs"/>
                        </a:rPr>
                        <a:t>experiment_on_chain_data</a:t>
                      </a:r>
                      <a:br>
                        <a:rPr lang="zh-CN" altLang="zh-CN" sz="1200" b="1" kern="1200" dirty="0">
                          <a:solidFill>
                            <a:srgbClr val="0070C0"/>
                          </a:solidFill>
                          <a:latin typeface="+mn-lt"/>
                          <a:ea typeface="+mn-ea"/>
                          <a:cs typeface="+mn-cs"/>
                        </a:rPr>
                      </a:b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On-chain info about a small number of contributors </a:t>
                      </a:r>
                      <a:endParaRPr lang="zh-CN" altLang="en-US" sz="1400" b="0" i="0" dirty="0">
                        <a:solidFill>
                          <a:srgbClr val="000000"/>
                        </a:solidFill>
                        <a:effectLst/>
                        <a:latin typeface="LarkHackSafariFont"/>
                      </a:endParaRPr>
                    </a:p>
                  </a:txBody>
                  <a:tcPr marL="45326" marR="45326" marT="22663" marB="22663"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35</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360985">
                <a:tc>
                  <a:txBody>
                    <a:bodyPr/>
                    <a:lstStyle/>
                    <a:p>
                      <a:pPr algn="ctr" fontAlgn="ctr"/>
                      <a:r>
                        <a:rPr lang="en-US" altLang="zh-CN" sz="1200" b="1" kern="1200" dirty="0" err="1">
                          <a:solidFill>
                            <a:srgbClr val="0070C0"/>
                          </a:solidFill>
                          <a:latin typeface="+mn-lt"/>
                          <a:ea typeface="+mn-ea"/>
                          <a:cs typeface="+mn-cs"/>
                        </a:rPr>
                        <a:t>experiment_participant</a:t>
                      </a: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err="1">
                          <a:solidFill>
                            <a:srgbClr val="000000"/>
                          </a:solidFill>
                          <a:effectLst/>
                          <a:latin typeface="LarkHackSafariFont"/>
                        </a:rPr>
                        <a:t>Gitcoin</a:t>
                      </a:r>
                      <a:r>
                        <a:rPr lang="en-US" altLang="zh-CN" sz="1400" b="0" i="0" dirty="0">
                          <a:solidFill>
                            <a:srgbClr val="000000"/>
                          </a:solidFill>
                          <a:effectLst/>
                          <a:latin typeface="LarkHackSafariFont"/>
                        </a:rPr>
                        <a:t> info about some contributors</a:t>
                      </a:r>
                      <a:endParaRPr lang="zh-CN" altLang="en-US" sz="1400" b="0" i="0" dirty="0">
                        <a:solidFill>
                          <a:srgbClr val="000000"/>
                        </a:solidFill>
                        <a:effectLst/>
                        <a:latin typeface="LarkHackSafariFont"/>
                      </a:endParaRPr>
                    </a:p>
                  </a:txBody>
                  <a:tcPr marL="45326" marR="45326" marT="22663" marB="22663"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119</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360985">
                <a:tc>
                  <a:txBody>
                    <a:bodyPr/>
                    <a:lstStyle/>
                    <a:p>
                      <a:pPr algn="ctr" latinLnBrk="1"/>
                      <a:r>
                        <a:rPr lang="en-US" altLang="zh-CN" sz="1200" b="1" kern="1200" dirty="0" err="1">
                          <a:solidFill>
                            <a:srgbClr val="0070C0"/>
                          </a:solidFill>
                          <a:latin typeface="+mn-lt"/>
                          <a:ea typeface="+mn-ea"/>
                          <a:cs typeface="+mn-cs"/>
                        </a:rPr>
                        <a:t>experiment_passport_stamp</a:t>
                      </a:r>
                      <a:endParaRPr lang="ko-KR" altLang="en-US" sz="12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Passport info about some contributors</a:t>
                      </a:r>
                      <a:endParaRPr lang="zh-CN" altLang="en-US" sz="1400" b="0" i="0" dirty="0">
                        <a:solidFill>
                          <a:srgbClr val="00000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574</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60985">
                <a:tc>
                  <a:txBody>
                    <a:bodyPr/>
                    <a:lstStyle/>
                    <a:p>
                      <a:pPr algn="ctr" latinLnBrk="1"/>
                      <a:r>
                        <a:rPr lang="en-US" altLang="zh-CN" sz="1200" b="1" kern="1200" dirty="0" err="1">
                          <a:solidFill>
                            <a:srgbClr val="0070C0"/>
                          </a:solidFill>
                          <a:latin typeface="+mn-lt"/>
                          <a:ea typeface="+mn-ea"/>
                          <a:cs typeface="+mn-cs"/>
                        </a:rPr>
                        <a:t>experiment_vote</a:t>
                      </a:r>
                      <a:endParaRPr lang="ko-KR" altLang="en-US" sz="12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Vote</a:t>
                      </a:r>
                      <a:r>
                        <a:rPr lang="zh-CN" altLang="en-US" sz="1400" b="0" i="0" dirty="0">
                          <a:solidFill>
                            <a:srgbClr val="000000"/>
                          </a:solidFill>
                          <a:effectLst/>
                          <a:latin typeface="LarkHackSafariFont"/>
                        </a:rPr>
                        <a:t> </a:t>
                      </a:r>
                      <a:r>
                        <a:rPr lang="en-US" altLang="zh-CN" sz="1400" b="0" i="0" dirty="0">
                          <a:solidFill>
                            <a:srgbClr val="000000"/>
                          </a:solidFill>
                          <a:effectLst/>
                          <a:latin typeface="LarkHackSafariFont"/>
                        </a:rPr>
                        <a:t>record</a:t>
                      </a:r>
                      <a:endParaRPr lang="zh-CN" altLang="en-US" sz="1400" b="0" i="0" dirty="0">
                        <a:solidFill>
                          <a:srgbClr val="00000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14562</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9863361"/>
                  </a:ext>
                </a:extLst>
              </a:tr>
              <a:tr h="360985">
                <a:tc>
                  <a:txBody>
                    <a:bodyPr/>
                    <a:lstStyle/>
                    <a:p>
                      <a:pPr algn="ctr" latinLnBrk="1"/>
                      <a:r>
                        <a:rPr lang="en-US" altLang="zh-CN" sz="1200" b="1" kern="1200" dirty="0" err="1">
                          <a:solidFill>
                            <a:srgbClr val="FF5050"/>
                          </a:solidFill>
                          <a:latin typeface="+mn-lt"/>
                          <a:ea typeface="+mn-ea"/>
                          <a:cs typeface="+mn-cs"/>
                        </a:rPr>
                        <a:t>ethereum_transfer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Ethereum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a:r>
                        <a:rPr lang="en-US" altLang="zh-CN" sz="1400" b="0" i="0">
                          <a:solidFill>
                            <a:srgbClr val="FF5050"/>
                          </a:solidFill>
                          <a:effectLst/>
                          <a:latin typeface="LarkHackSafariFont"/>
                        </a:rPr>
                        <a:t>8949267</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24319"/>
                  </a:ext>
                </a:extLst>
              </a:tr>
              <a:tr h="360985">
                <a:tc>
                  <a:txBody>
                    <a:bodyPr/>
                    <a:lstStyle/>
                    <a:p>
                      <a:pPr algn="ctr" latinLnBrk="1"/>
                      <a:r>
                        <a:rPr lang="en-US" altLang="zh-CN" sz="1200" b="1" kern="1200" dirty="0" err="1">
                          <a:solidFill>
                            <a:srgbClr val="FF5050"/>
                          </a:solidFill>
                          <a:latin typeface="+mn-lt"/>
                          <a:ea typeface="+mn-ea"/>
                          <a:cs typeface="+mn-cs"/>
                        </a:rPr>
                        <a:t>polygon_transfer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Polygon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a:r>
                        <a:rPr lang="en-US" altLang="zh-CN" sz="1400" b="0" i="0">
                          <a:solidFill>
                            <a:srgbClr val="FF5050"/>
                          </a:solidFill>
                          <a:effectLst/>
                          <a:latin typeface="LarkHackSafariFont"/>
                        </a:rPr>
                        <a:t>10915653</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19483381"/>
                  </a:ext>
                </a:extLst>
              </a:tr>
              <a:tr h="360985">
                <a:tc>
                  <a:txBody>
                    <a:bodyPr/>
                    <a:lstStyle/>
                    <a:p>
                      <a:pPr algn="ctr" latinLnBrk="1"/>
                      <a:r>
                        <a:rPr lang="en-US" altLang="zh-CN" sz="1200" b="1" kern="1200" dirty="0" err="1">
                          <a:solidFill>
                            <a:srgbClr val="FF5050"/>
                          </a:solidFill>
                          <a:latin typeface="+mn-lt"/>
                          <a:ea typeface="+mn-ea"/>
                          <a:cs typeface="+mn-cs"/>
                        </a:rPr>
                        <a:t>zksync_transfer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err="1">
                          <a:solidFill>
                            <a:srgbClr val="FF5050"/>
                          </a:solidFill>
                          <a:effectLst/>
                          <a:latin typeface="LarkHackSafariFont"/>
                        </a:rPr>
                        <a:t>Zksync</a:t>
                      </a:r>
                      <a:r>
                        <a:rPr lang="en-US" altLang="zh-CN" sz="1400" b="0" i="0" dirty="0">
                          <a:solidFill>
                            <a:srgbClr val="FF5050"/>
                          </a:solidFill>
                          <a:effectLst/>
                          <a:latin typeface="LarkHackSafariFont"/>
                        </a:rPr>
                        <a:t>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2329056</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12074"/>
                  </a:ext>
                </a:extLst>
              </a:tr>
              <a:tr h="360985">
                <a:tc>
                  <a:txBody>
                    <a:bodyPr/>
                    <a:lstStyle/>
                    <a:p>
                      <a:pPr algn="ctr" latinLnBrk="1"/>
                      <a:r>
                        <a:rPr lang="en-US" altLang="zh-CN" sz="1200" b="1" kern="1200" dirty="0" err="1">
                          <a:solidFill>
                            <a:srgbClr val="FF5050"/>
                          </a:solidFill>
                          <a:latin typeface="+mn-lt"/>
                          <a:ea typeface="+mn-ea"/>
                          <a:cs typeface="+mn-cs"/>
                        </a:rPr>
                        <a:t>contract_tag</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fontAlgn="ctr" latinLnBrk="0"/>
                      <a:r>
                        <a:rPr lang="en-US" altLang="zh-CN" sz="1400" b="0" i="0" dirty="0">
                          <a:solidFill>
                            <a:srgbClr val="FF5050"/>
                          </a:solidFill>
                          <a:effectLst/>
                          <a:latin typeface="LarkHackSafariFont"/>
                        </a:rPr>
                        <a:t>Smart contract tags,  e.g. </a:t>
                      </a:r>
                      <a:r>
                        <a:rPr lang="en-US" altLang="zh-CN" sz="1400" b="0" i="0" dirty="0" err="1">
                          <a:solidFill>
                            <a:srgbClr val="FF5050"/>
                          </a:solidFill>
                          <a:effectLst/>
                          <a:latin typeface="LarkHackSafariFont"/>
                        </a:rPr>
                        <a:t>opensea</a:t>
                      </a:r>
                      <a:r>
                        <a:rPr lang="en-US" altLang="zh-CN" sz="1400" b="0" i="0" dirty="0">
                          <a:solidFill>
                            <a:srgbClr val="FF5050"/>
                          </a:solidFill>
                          <a:effectLst/>
                          <a:latin typeface="LarkHackSafariFont"/>
                        </a:rPr>
                        <a:t>, </a:t>
                      </a:r>
                      <a:r>
                        <a:rPr lang="en-US" altLang="zh-CN" sz="1400" b="0" i="0" dirty="0" err="1">
                          <a:solidFill>
                            <a:srgbClr val="FF5050"/>
                          </a:solidFill>
                          <a:effectLst/>
                          <a:latin typeface="LarkHackSafariFont"/>
                        </a:rPr>
                        <a:t>binance</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tcPr>
                </a:tc>
                <a:tc>
                  <a:txBody>
                    <a:bodyPr/>
                    <a:lstStyle/>
                    <a:p>
                      <a:pPr fontAlgn="ctr" latinLnBrk="0"/>
                      <a:r>
                        <a:rPr lang="en-US" altLang="zh-CN" sz="1400" b="0" i="0" dirty="0">
                          <a:solidFill>
                            <a:srgbClr val="FF5050"/>
                          </a:solidFill>
                          <a:effectLst/>
                          <a:latin typeface="LarkHackSafariFont"/>
                        </a:rPr>
                        <a:t>594949</a:t>
                      </a:r>
                    </a:p>
                  </a:txBody>
                  <a:tcPr marL="45326" marR="45326" marT="22663" marB="22663"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86253227"/>
                  </a:ext>
                </a:extLst>
              </a:tr>
            </a:tbl>
          </a:graphicData>
        </a:graphic>
      </p:graphicFrame>
    </p:spTree>
    <p:extLst>
      <p:ext uri="{BB962C8B-B14F-4D97-AF65-F5344CB8AC3E}">
        <p14:creationId xmlns:p14="http://schemas.microsoft.com/office/powerpoint/2010/main" val="276516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1</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0135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30">
            <a:extLst>
              <a:ext uri="{FF2B5EF4-FFF2-40B4-BE49-F238E27FC236}">
                <a16:creationId xmlns:a16="http://schemas.microsoft.com/office/drawing/2014/main" id="{60EA1E1F-1816-B580-4F1A-CDD3552A1FD1}"/>
              </a:ext>
            </a:extLst>
          </p:cNvPr>
          <p:cNvSpPr/>
          <p:nvPr/>
        </p:nvSpPr>
        <p:spPr>
          <a:xfrm>
            <a:off x="702673" y="1221177"/>
            <a:ext cx="10786653" cy="5281223"/>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50" name="矩形 49">
            <a:extLst>
              <a:ext uri="{FF2B5EF4-FFF2-40B4-BE49-F238E27FC236}">
                <a16:creationId xmlns:a16="http://schemas.microsoft.com/office/drawing/2014/main" id="{DAF37197-8930-890F-6F7E-C53DB924A46A}"/>
              </a:ext>
            </a:extLst>
          </p:cNvPr>
          <p:cNvSpPr/>
          <p:nvPr/>
        </p:nvSpPr>
        <p:spPr>
          <a:xfrm>
            <a:off x="5193394" y="1640352"/>
            <a:ext cx="4358639" cy="281810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6ED37A1-8DA4-F25A-A83B-2A39D10BB4B8}"/>
              </a:ext>
            </a:extLst>
          </p:cNvPr>
          <p:cNvSpPr/>
          <p:nvPr/>
        </p:nvSpPr>
        <p:spPr>
          <a:xfrm>
            <a:off x="2348594" y="1653504"/>
            <a:ext cx="4572000" cy="2804952"/>
          </a:xfrm>
          <a:prstGeom prst="rect">
            <a:avLst/>
          </a:prstGeom>
          <a:solidFill>
            <a:srgbClr val="E5F4FF">
              <a:alpha val="43000"/>
            </a:srgb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Operations: Transfers &amp; Donations</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2424745" y="1662955"/>
            <a:ext cx="1712009"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transfers</a:t>
            </a:r>
            <a:endParaRPr lang="zh-CN" altLang="en-US" b="1" dirty="0">
              <a:solidFill>
                <a:srgbClr val="0070C0"/>
              </a:solidFill>
              <a:effectLst/>
              <a:cs typeface="+mn-ea"/>
              <a:sym typeface="+mn-lt"/>
            </a:endParaRPr>
          </a:p>
        </p:txBody>
      </p:sp>
      <p:sp>
        <p:nvSpPr>
          <p:cNvPr id="2" name="矩形 1">
            <a:extLst>
              <a:ext uri="{FF2B5EF4-FFF2-40B4-BE49-F238E27FC236}">
                <a16:creationId xmlns:a16="http://schemas.microsoft.com/office/drawing/2014/main" id="{14061718-4CFC-935D-6979-3FF4CF58C79C}"/>
              </a:ext>
            </a:extLst>
          </p:cNvPr>
          <p:cNvSpPr/>
          <p:nvPr/>
        </p:nvSpPr>
        <p:spPr>
          <a:xfrm>
            <a:off x="3381316" y="307747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5752023" y="195926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5746894" y="2639879"/>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5757152" y="373594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5780607" y="3214220"/>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8093805" y="2200019"/>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8093805" y="279030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cxnSp>
        <p:nvCxnSpPr>
          <p:cNvPr id="21" name="直接箭头连接符 20">
            <a:extLst>
              <a:ext uri="{FF2B5EF4-FFF2-40B4-BE49-F238E27FC236}">
                <a16:creationId xmlns:a16="http://schemas.microsoft.com/office/drawing/2014/main" id="{ECC68A07-EA5D-E957-622E-3F87B6E0A6C9}"/>
              </a:ext>
            </a:extLst>
          </p:cNvPr>
          <p:cNvCxnSpPr>
            <a:cxnSpLocks/>
            <a:stCxn id="2" idx="3"/>
            <a:endCxn id="5" idx="1"/>
          </p:cNvCxnSpPr>
          <p:nvPr/>
        </p:nvCxnSpPr>
        <p:spPr>
          <a:xfrm flipV="1">
            <a:off x="3983454" y="2139264"/>
            <a:ext cx="1768569" cy="11182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2" idx="3"/>
            <a:endCxn id="8" idx="1"/>
          </p:cNvCxnSpPr>
          <p:nvPr/>
        </p:nvCxnSpPr>
        <p:spPr>
          <a:xfrm flipV="1">
            <a:off x="3983454" y="2819878"/>
            <a:ext cx="1763440" cy="437593"/>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2" idx="3"/>
            <a:endCxn id="10" idx="1"/>
          </p:cNvCxnSpPr>
          <p:nvPr/>
        </p:nvCxnSpPr>
        <p:spPr>
          <a:xfrm>
            <a:off x="3983454" y="3257471"/>
            <a:ext cx="1773698" cy="658470"/>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6354161" y="2139264"/>
            <a:ext cx="1739644" cy="26028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6354161" y="2139264"/>
            <a:ext cx="1739644" cy="85056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6349032" y="2399546"/>
            <a:ext cx="1744773" cy="4203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6359290" y="2989832"/>
            <a:ext cx="1734515" cy="92610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ADDAD57-06CB-E2D9-5491-5F3737146B01}"/>
              </a:ext>
            </a:extLst>
          </p:cNvPr>
          <p:cNvSpPr/>
          <p:nvPr/>
        </p:nvSpPr>
        <p:spPr>
          <a:xfrm>
            <a:off x="8093805" y="3371713"/>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 </a:t>
            </a:r>
            <a:endParaRPr lang="zh-CN" altLang="en-US" sz="1400" dirty="0">
              <a:solidFill>
                <a:schemeClr val="tx1"/>
              </a:solidFill>
            </a:endParaRPr>
          </a:p>
        </p:txBody>
      </p:sp>
      <p:cxnSp>
        <p:nvCxnSpPr>
          <p:cNvPr id="33" name="直接箭头连接符 32">
            <a:extLst>
              <a:ext uri="{FF2B5EF4-FFF2-40B4-BE49-F238E27FC236}">
                <a16:creationId xmlns:a16="http://schemas.microsoft.com/office/drawing/2014/main" id="{894F95A5-9FCD-17AE-467B-0C32879763C1}"/>
              </a:ext>
            </a:extLst>
          </p:cNvPr>
          <p:cNvCxnSpPr>
            <a:cxnSpLocks/>
            <a:stCxn id="10" idx="3"/>
            <a:endCxn id="24" idx="2"/>
          </p:cNvCxnSpPr>
          <p:nvPr/>
        </p:nvCxnSpPr>
        <p:spPr>
          <a:xfrm flipV="1">
            <a:off x="6359290" y="3571240"/>
            <a:ext cx="1734515" cy="34470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DAF49C-C8E7-1F9D-CF7E-4824C5EAC0E1}"/>
              </a:ext>
            </a:extLst>
          </p:cNvPr>
          <p:cNvCxnSpPr>
            <a:cxnSpLocks/>
            <a:stCxn id="8" idx="3"/>
            <a:endCxn id="24" idx="2"/>
          </p:cNvCxnSpPr>
          <p:nvPr/>
        </p:nvCxnSpPr>
        <p:spPr>
          <a:xfrm>
            <a:off x="6349032" y="2819878"/>
            <a:ext cx="1744773" cy="75136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anonymous_99618">
            <a:extLst>
              <a:ext uri="{FF2B5EF4-FFF2-40B4-BE49-F238E27FC236}">
                <a16:creationId xmlns:a16="http://schemas.microsoft.com/office/drawing/2014/main" id="{987A9938-FEB0-E8E8-3B61-254B01849926}"/>
              </a:ext>
            </a:extLst>
          </p:cNvPr>
          <p:cNvSpPr/>
          <p:nvPr/>
        </p:nvSpPr>
        <p:spPr>
          <a:xfrm>
            <a:off x="2576776" y="2966334"/>
            <a:ext cx="589248" cy="589113"/>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B0C6C8B-7900-0C46-0EA6-847C634351C7}"/>
              </a:ext>
            </a:extLst>
          </p:cNvPr>
          <p:cNvSpPr txBox="1"/>
          <p:nvPr/>
        </p:nvSpPr>
        <p:spPr>
          <a:xfrm>
            <a:off x="7797112" y="1589062"/>
            <a:ext cx="1873573"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donations</a:t>
            </a:r>
            <a:endParaRPr lang="zh-CN" altLang="en-US" b="1" dirty="0">
              <a:solidFill>
                <a:srgbClr val="0070C0"/>
              </a:solidFill>
              <a:effectLst/>
              <a:cs typeface="+mn-ea"/>
              <a:sym typeface="+mn-lt"/>
            </a:endParaRPr>
          </a:p>
        </p:txBody>
      </p:sp>
      <p:sp>
        <p:nvSpPr>
          <p:cNvPr id="58" name="文本框 57">
            <a:extLst>
              <a:ext uri="{FF2B5EF4-FFF2-40B4-BE49-F238E27FC236}">
                <a16:creationId xmlns:a16="http://schemas.microsoft.com/office/drawing/2014/main" id="{28D66668-064A-4ADA-072E-3985F5A22F70}"/>
              </a:ext>
            </a:extLst>
          </p:cNvPr>
          <p:cNvSpPr txBox="1"/>
          <p:nvPr/>
        </p:nvSpPr>
        <p:spPr>
          <a:xfrm>
            <a:off x="1184528" y="4605591"/>
            <a:ext cx="9822941" cy="1703543"/>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On </a:t>
            </a:r>
            <a:r>
              <a:rPr lang="en-US" altLang="zh-CN" dirty="0" err="1">
                <a:solidFill>
                  <a:srgbClr val="4B5563"/>
                </a:solidFill>
                <a:latin typeface="Franklin Gothic Medium" panose="020B0603020102020204" pitchFamily="34" charset="0"/>
              </a:rPr>
              <a:t>Gitcoin</a:t>
            </a:r>
            <a:r>
              <a:rPr lang="en-US" altLang="zh-CN" dirty="0">
                <a:solidFill>
                  <a:srgbClr val="4B5563"/>
                </a:solidFill>
                <a:latin typeface="Franklin Gothic Medium" panose="020B0603020102020204" pitchFamily="34" charset="0"/>
              </a:rPr>
              <a:t> platform, the sybil attack means that a user spreads their funds across multiple addresses and makes donation to the same project(s). We propose to detect Sybils by examining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Transfers) how the user spreads funds in a bulk way</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Donations) In what pattern they make donation to the same Grant(s) </a:t>
            </a:r>
          </a:p>
        </p:txBody>
      </p:sp>
      <p:sp>
        <p:nvSpPr>
          <p:cNvPr id="61" name="箭头: 右 60">
            <a:extLst>
              <a:ext uri="{FF2B5EF4-FFF2-40B4-BE49-F238E27FC236}">
                <a16:creationId xmlns:a16="http://schemas.microsoft.com/office/drawing/2014/main" id="{C8FBB8DA-00A5-EE9F-E8A5-54B29FD73CBC}"/>
              </a:ext>
            </a:extLst>
          </p:cNvPr>
          <p:cNvSpPr/>
          <p:nvPr/>
        </p:nvSpPr>
        <p:spPr>
          <a:xfrm rot="10800000">
            <a:off x="1881234" y="3060211"/>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F72710D0-BB22-6A9B-8946-AB0F229F1B6D}"/>
              </a:ext>
            </a:extLst>
          </p:cNvPr>
          <p:cNvSpPr/>
          <p:nvPr/>
        </p:nvSpPr>
        <p:spPr>
          <a:xfrm>
            <a:off x="9600403" y="2999876"/>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06C1E64-1B63-64CE-B7AD-948C920B298E}"/>
              </a:ext>
            </a:extLst>
          </p:cNvPr>
          <p:cNvSpPr txBox="1"/>
          <p:nvPr/>
        </p:nvSpPr>
        <p:spPr>
          <a:xfrm>
            <a:off x="584021" y="2891054"/>
            <a:ext cx="1520733" cy="646331"/>
          </a:xfrm>
          <a:prstGeom prst="rect">
            <a:avLst/>
          </a:prstGeom>
          <a:noFill/>
        </p:spPr>
        <p:txBody>
          <a:bodyPr wrap="square">
            <a:spAutoFit/>
          </a:bodyPr>
          <a:lstStyle/>
          <a:p>
            <a:pPr algn="ctr"/>
            <a:r>
              <a:rPr lang="en-US" altLang="zh-CN" b="1" dirty="0">
                <a:solidFill>
                  <a:srgbClr val="0070C0"/>
                </a:solidFill>
                <a:cs typeface="+mn-ea"/>
                <a:sym typeface="+mn-lt"/>
              </a:rPr>
              <a:t>Airdrop </a:t>
            </a:r>
          </a:p>
          <a:p>
            <a:pPr algn="ctr"/>
            <a:r>
              <a:rPr lang="en-US" altLang="zh-CN" b="1" dirty="0">
                <a:solidFill>
                  <a:srgbClr val="0070C0"/>
                </a:solidFill>
                <a:cs typeface="+mn-ea"/>
                <a:sym typeface="+mn-lt"/>
              </a:rPr>
              <a:t>f</a:t>
            </a:r>
            <a:r>
              <a:rPr lang="en-US" altLang="zh-CN" sz="1800" b="1" dirty="0">
                <a:solidFill>
                  <a:srgbClr val="0070C0"/>
                </a:solidFill>
                <a:cs typeface="+mn-ea"/>
                <a:sym typeface="+mn-lt"/>
              </a:rPr>
              <a:t>armers</a:t>
            </a:r>
            <a:endParaRPr lang="zh-CN" altLang="en-US" dirty="0"/>
          </a:p>
        </p:txBody>
      </p:sp>
      <p:sp>
        <p:nvSpPr>
          <p:cNvPr id="65" name="文本框 64">
            <a:extLst>
              <a:ext uri="{FF2B5EF4-FFF2-40B4-BE49-F238E27FC236}">
                <a16:creationId xmlns:a16="http://schemas.microsoft.com/office/drawing/2014/main" id="{8E4CD6CB-696C-F219-C062-1C925E0E1D0F}"/>
              </a:ext>
            </a:extLst>
          </p:cNvPr>
          <p:cNvSpPr txBox="1"/>
          <p:nvPr/>
        </p:nvSpPr>
        <p:spPr>
          <a:xfrm>
            <a:off x="9968594" y="2538852"/>
            <a:ext cx="1520733" cy="1477328"/>
          </a:xfrm>
          <a:prstGeom prst="rect">
            <a:avLst/>
          </a:prstGeom>
          <a:noFill/>
        </p:spPr>
        <p:txBody>
          <a:bodyPr wrap="square">
            <a:spAutoFit/>
          </a:bodyPr>
          <a:lstStyle/>
          <a:p>
            <a:pPr algn="ctr"/>
            <a:r>
              <a:rPr lang="en-US" altLang="zh-CN" b="1" dirty="0">
                <a:solidFill>
                  <a:srgbClr val="0070C0"/>
                </a:solidFill>
                <a:cs typeface="+mn-ea"/>
                <a:sym typeface="+mn-lt"/>
              </a:rPr>
              <a:t>To gain more illegitimate matching allocation</a:t>
            </a:r>
          </a:p>
        </p:txBody>
      </p:sp>
    </p:spTree>
    <p:extLst>
      <p:ext uri="{BB962C8B-B14F-4D97-AF65-F5344CB8AC3E}">
        <p14:creationId xmlns:p14="http://schemas.microsoft.com/office/powerpoint/2010/main" val="120360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Transfers Mining</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398756" y="1205459"/>
            <a:ext cx="5142501"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 for fund preparations</a:t>
            </a:r>
            <a:endParaRPr lang="zh-CN" altLang="en-US" b="1" dirty="0">
              <a:solidFill>
                <a:srgbClr val="0070C0"/>
              </a:solidFill>
              <a:effectLst/>
              <a:cs typeface="+mn-ea"/>
              <a:sym typeface="+mn-lt"/>
            </a:endParaRPr>
          </a:p>
        </p:txBody>
      </p:sp>
      <p:sp>
        <p:nvSpPr>
          <p:cNvPr id="6" name="文本框 5">
            <a:extLst>
              <a:ext uri="{FF2B5EF4-FFF2-40B4-BE49-F238E27FC236}">
                <a16:creationId xmlns:a16="http://schemas.microsoft.com/office/drawing/2014/main" id="{0916BC51-FDB2-43B6-887A-E9179D7A7A94}"/>
              </a:ext>
            </a:extLst>
          </p:cNvPr>
          <p:cNvSpPr txBox="1"/>
          <p:nvPr/>
        </p:nvSpPr>
        <p:spPr>
          <a:xfrm>
            <a:off x="5865252" y="1208357"/>
            <a:ext cx="3696165"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An Real Example</a:t>
            </a:r>
            <a:endParaRPr lang="zh-CN" altLang="en-US" b="1" dirty="0">
              <a:solidFill>
                <a:srgbClr val="0070C0"/>
              </a:solidFill>
              <a:effectLst/>
              <a:cs typeface="+mn-ea"/>
              <a:sym typeface="+mn-lt"/>
            </a:endParaRPr>
          </a:p>
        </p:txBody>
      </p:sp>
      <p:cxnSp>
        <p:nvCxnSpPr>
          <p:cNvPr id="47" name="直接连接符 46">
            <a:extLst>
              <a:ext uri="{FF2B5EF4-FFF2-40B4-BE49-F238E27FC236}">
                <a16:creationId xmlns:a16="http://schemas.microsoft.com/office/drawing/2014/main" id="{F097ACC7-DE8A-49BF-8BDC-F83D8333A724}"/>
              </a:ext>
            </a:extLst>
          </p:cNvPr>
          <p:cNvCxnSpPr>
            <a:cxnSpLocks/>
          </p:cNvCxnSpPr>
          <p:nvPr/>
        </p:nvCxnSpPr>
        <p:spPr>
          <a:xfrm>
            <a:off x="451769" y="4887048"/>
            <a:ext cx="11060781" cy="0"/>
          </a:xfrm>
          <a:prstGeom prst="line">
            <a:avLst/>
          </a:prstGeom>
          <a:solidFill>
            <a:srgbClr val="FFCC00"/>
          </a:solidFill>
          <a:ln w="12700" cap="flat" cmpd="sng" algn="ctr">
            <a:solidFill>
              <a:schemeClr val="bg1">
                <a:lumMod val="75000"/>
              </a:schemeClr>
            </a:solidFill>
            <a:prstDash val="sysDash"/>
            <a:round/>
            <a:headEnd type="none" w="med" len="med"/>
            <a:tailEnd type="none" w="med" len="med"/>
          </a:ln>
          <a:effectLst/>
        </p:spPr>
      </p:cxnSp>
      <p:grpSp>
        <p:nvGrpSpPr>
          <p:cNvPr id="46" name="组合 45">
            <a:extLst>
              <a:ext uri="{FF2B5EF4-FFF2-40B4-BE49-F238E27FC236}">
                <a16:creationId xmlns:a16="http://schemas.microsoft.com/office/drawing/2014/main" id="{D02DD1FD-3957-B917-B187-A47E06C4B6C2}"/>
              </a:ext>
            </a:extLst>
          </p:cNvPr>
          <p:cNvGrpSpPr/>
          <p:nvPr/>
        </p:nvGrpSpPr>
        <p:grpSpPr>
          <a:xfrm>
            <a:off x="451769" y="2503838"/>
            <a:ext cx="4580434" cy="1637761"/>
            <a:chOff x="48125" y="1927914"/>
            <a:chExt cx="4580434" cy="1637761"/>
          </a:xfrm>
        </p:grpSpPr>
        <p:sp>
          <p:nvSpPr>
            <p:cNvPr id="19" name="矩形 18">
              <a:extLst>
                <a:ext uri="{FF2B5EF4-FFF2-40B4-BE49-F238E27FC236}">
                  <a16:creationId xmlns:a16="http://schemas.microsoft.com/office/drawing/2014/main" id="{78DE16DE-EE0E-F928-E0F7-35101E26739F}"/>
                </a:ext>
              </a:extLst>
            </p:cNvPr>
            <p:cNvSpPr/>
            <p:nvPr/>
          </p:nvSpPr>
          <p:spPr>
            <a:xfrm>
              <a:off x="48125" y="2464655"/>
              <a:ext cx="2026487" cy="55982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4061718-4CFC-935D-6979-3FF4CF58C79C}"/>
                </a:ext>
              </a:extLst>
            </p:cNvPr>
            <p:cNvSpPr/>
            <p:nvPr/>
          </p:nvSpPr>
          <p:spPr>
            <a:xfrm>
              <a:off x="139007" y="2547208"/>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3" name="椭圆 2">
              <a:extLst>
                <a:ext uri="{FF2B5EF4-FFF2-40B4-BE49-F238E27FC236}">
                  <a16:creationId xmlns:a16="http://schemas.microsoft.com/office/drawing/2014/main" id="{A84F58E9-2534-759E-441C-EA47A04C8290}"/>
                </a:ext>
              </a:extLst>
            </p:cNvPr>
            <p:cNvSpPr/>
            <p:nvPr/>
          </p:nvSpPr>
          <p:spPr>
            <a:xfrm>
              <a:off x="1092837" y="2491993"/>
              <a:ext cx="933650" cy="4862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rPr>
                <a:t>Bulk Transfer APP</a:t>
              </a:r>
              <a:endParaRPr lang="zh-CN" altLang="en-US" sz="9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2514843" y="1927914"/>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2514843" y="244540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2514843" y="3205678"/>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2545991" y="2845868"/>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3694909" y="227986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Grant 1</a:t>
              </a:r>
              <a:endParaRPr lang="zh-CN" altLang="en-US" sz="11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3694909" y="2884617"/>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Grant 2</a:t>
              </a:r>
              <a:endParaRPr lang="zh-CN" altLang="en-US" sz="1100" dirty="0">
                <a:solidFill>
                  <a:schemeClr val="tx1"/>
                </a:solidFill>
              </a:endParaRPr>
            </a:p>
          </p:txBody>
        </p:sp>
        <p:cxnSp>
          <p:nvCxnSpPr>
            <p:cNvPr id="18" name="直接箭头连接符 17">
              <a:extLst>
                <a:ext uri="{FF2B5EF4-FFF2-40B4-BE49-F238E27FC236}">
                  <a16:creationId xmlns:a16="http://schemas.microsoft.com/office/drawing/2014/main" id="{B066384B-56AF-6CA4-8BDB-6AB63C52C347}"/>
                </a:ext>
              </a:extLst>
            </p:cNvPr>
            <p:cNvCxnSpPr>
              <a:cxnSpLocks/>
              <a:stCxn id="2" idx="3"/>
              <a:endCxn id="3" idx="2"/>
            </p:cNvCxnSpPr>
            <p:nvPr/>
          </p:nvCxnSpPr>
          <p:spPr>
            <a:xfrm>
              <a:off x="741145" y="2727207"/>
              <a:ext cx="351692" cy="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CC68A07-EA5D-E957-622E-3F87B6E0A6C9}"/>
                </a:ext>
              </a:extLst>
            </p:cNvPr>
            <p:cNvCxnSpPr>
              <a:stCxn id="19" idx="3"/>
              <a:endCxn id="5" idx="1"/>
            </p:cNvCxnSpPr>
            <p:nvPr/>
          </p:nvCxnSpPr>
          <p:spPr>
            <a:xfrm flipV="1">
              <a:off x="2074612" y="2107913"/>
              <a:ext cx="440231" cy="63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3" idx="6"/>
              <a:endCxn id="8" idx="1"/>
            </p:cNvCxnSpPr>
            <p:nvPr/>
          </p:nvCxnSpPr>
          <p:spPr>
            <a:xfrm flipV="1">
              <a:off x="2026487" y="2625404"/>
              <a:ext cx="488356" cy="10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3" idx="6"/>
              <a:endCxn id="10" idx="1"/>
            </p:cNvCxnSpPr>
            <p:nvPr/>
          </p:nvCxnSpPr>
          <p:spPr>
            <a:xfrm>
              <a:off x="2026487" y="2735118"/>
              <a:ext cx="488356" cy="65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3116981" y="2107913"/>
              <a:ext cx="577928" cy="37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3116981" y="2107913"/>
              <a:ext cx="577928" cy="97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3116981" y="2479392"/>
              <a:ext cx="577928" cy="14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3116981" y="3084144"/>
              <a:ext cx="577928" cy="30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55F6C1EE-FE89-00F0-371D-6BCA83501D76}"/>
              </a:ext>
            </a:extLst>
          </p:cNvPr>
          <p:cNvGrpSpPr/>
          <p:nvPr/>
        </p:nvGrpSpPr>
        <p:grpSpPr>
          <a:xfrm>
            <a:off x="5431279" y="1860981"/>
            <a:ext cx="6675532" cy="2787722"/>
            <a:chOff x="5238774" y="1499150"/>
            <a:chExt cx="6675532" cy="2787722"/>
          </a:xfrm>
        </p:grpSpPr>
        <p:pic>
          <p:nvPicPr>
            <p:cNvPr id="54" name="图片 53">
              <a:extLst>
                <a:ext uri="{FF2B5EF4-FFF2-40B4-BE49-F238E27FC236}">
                  <a16:creationId xmlns:a16="http://schemas.microsoft.com/office/drawing/2014/main" id="{3068D4DA-0284-894B-CB98-7101B115FEDA}"/>
                </a:ext>
              </a:extLst>
            </p:cNvPr>
            <p:cNvPicPr>
              <a:picLocks noChangeAspect="1"/>
            </p:cNvPicPr>
            <p:nvPr/>
          </p:nvPicPr>
          <p:blipFill>
            <a:blip r:embed="rId3"/>
            <a:stretch>
              <a:fillRect/>
            </a:stretch>
          </p:blipFill>
          <p:spPr>
            <a:xfrm>
              <a:off x="5238774" y="1499150"/>
              <a:ext cx="6080536" cy="2787722"/>
            </a:xfrm>
            <a:prstGeom prst="rect">
              <a:avLst/>
            </a:prstGeom>
          </p:spPr>
        </p:pic>
        <p:sp>
          <p:nvSpPr>
            <p:cNvPr id="56" name="文本框 55">
              <a:extLst>
                <a:ext uri="{FF2B5EF4-FFF2-40B4-BE49-F238E27FC236}">
                  <a16:creationId xmlns:a16="http://schemas.microsoft.com/office/drawing/2014/main" id="{8EA275B4-5A40-A5C8-B672-A4633108C576}"/>
                </a:ext>
              </a:extLst>
            </p:cNvPr>
            <p:cNvSpPr txBox="1"/>
            <p:nvPr/>
          </p:nvSpPr>
          <p:spPr>
            <a:xfrm>
              <a:off x="5816702" y="2588887"/>
              <a:ext cx="6097604" cy="584775"/>
            </a:xfrm>
            <a:prstGeom prst="rect">
              <a:avLst/>
            </a:prstGeom>
            <a:solidFill>
              <a:schemeClr val="bg2"/>
            </a:solidFill>
          </p:spPr>
          <p:txBody>
            <a:bodyPr wrap="square">
              <a:spAutoFit/>
            </a:bodyPr>
            <a:lstStyle/>
            <a:p>
              <a:r>
                <a:rPr lang="zh-CN" altLang="en-US" sz="1600" dirty="0"/>
                <a:t>https://etherscan.io/tx/0xc7a81774fa3319cfc709c930607c28a4bc56660713357abf1717c2901d46a820</a:t>
              </a:r>
            </a:p>
          </p:txBody>
        </p:sp>
      </p:grpSp>
      <p:sp>
        <p:nvSpPr>
          <p:cNvPr id="59" name="矩形 30">
            <a:extLst>
              <a:ext uri="{FF2B5EF4-FFF2-40B4-BE49-F238E27FC236}">
                <a16:creationId xmlns:a16="http://schemas.microsoft.com/office/drawing/2014/main" id="{60EA1E1F-1816-B580-4F1A-CDD3552A1FD1}"/>
              </a:ext>
            </a:extLst>
          </p:cNvPr>
          <p:cNvSpPr/>
          <p:nvPr/>
        </p:nvSpPr>
        <p:spPr>
          <a:xfrm>
            <a:off x="914400" y="4927292"/>
            <a:ext cx="10116152" cy="166728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60" name="文本框 59">
            <a:extLst>
              <a:ext uri="{FF2B5EF4-FFF2-40B4-BE49-F238E27FC236}">
                <a16:creationId xmlns:a16="http://schemas.microsoft.com/office/drawing/2014/main" id="{0385875E-F638-C4F9-6E3C-B3D48B4FFE8A}"/>
              </a:ext>
            </a:extLst>
          </p:cNvPr>
          <p:cNvSpPr txBox="1"/>
          <p:nvPr/>
        </p:nvSpPr>
        <p:spPr>
          <a:xfrm>
            <a:off x="1347538" y="4907119"/>
            <a:ext cx="9834268" cy="1426544"/>
          </a:xfrm>
          <a:prstGeom prst="rect">
            <a:avLst/>
          </a:prstGeom>
          <a:noFill/>
        </p:spPr>
        <p:txBody>
          <a:bodyPr wrap="square">
            <a:spAutoFit/>
          </a:bodyPr>
          <a:lstStyle/>
          <a:p>
            <a:pPr>
              <a:lnSpc>
                <a:spcPct val="150000"/>
              </a:lnSpc>
            </a:pPr>
            <a:r>
              <a:rPr lang="en-US" altLang="zh-CN" sz="2400" dirty="0">
                <a:solidFill>
                  <a:schemeClr val="accent2">
                    <a:lumMod val="75000"/>
                  </a:schemeClr>
                </a:solidFill>
                <a:latin typeface="Franklin Gothic Medium" panose="020B0603020102020204" pitchFamily="34" charset="0"/>
                <a:sym typeface="+mn-lt"/>
              </a:rPr>
              <a:t>Goal</a:t>
            </a:r>
            <a:r>
              <a:rPr lang="zh-CN" altLang="en-US" sz="2400" b="1" dirty="0">
                <a:solidFill>
                  <a:srgbClr val="0070C0"/>
                </a:solidFill>
                <a:cs typeface="+mn-ea"/>
                <a:sym typeface="+mn-lt"/>
              </a:rPr>
              <a:t> </a:t>
            </a:r>
            <a:endParaRPr lang="en-US" altLang="zh-CN" b="1" dirty="0">
              <a:solidFill>
                <a:srgbClr val="1F2329"/>
              </a:solidFill>
              <a:cs typeface="+mn-ea"/>
            </a:endParaRPr>
          </a:p>
          <a:p>
            <a:pPr marL="342900" indent="-342900">
              <a:lnSpc>
                <a:spcPct val="150000"/>
              </a:lnSpc>
              <a:buFont typeface="+mj-lt"/>
              <a:buAutoNum type="arabicPeriod"/>
            </a:pPr>
            <a:r>
              <a:rPr lang="en-US" altLang="zh-CN" dirty="0">
                <a:solidFill>
                  <a:srgbClr val="4B5563"/>
                </a:solidFill>
                <a:latin typeface="Franklin Gothic Medium" panose="020B0603020102020204" pitchFamily="34" charset="0"/>
              </a:rPr>
              <a:t>Have a better understanding of What tools and How the sybils use for their fund preparations</a:t>
            </a:r>
          </a:p>
          <a:p>
            <a:pPr marL="342900" indent="-342900">
              <a:lnSpc>
                <a:spcPct val="150000"/>
              </a:lnSpc>
              <a:buFont typeface="+mj-lt"/>
              <a:buAutoNum type="arabicPeriod"/>
            </a:pPr>
            <a:r>
              <a:rPr lang="en-US" altLang="zh-CN" dirty="0">
                <a:solidFill>
                  <a:srgbClr val="4B5563"/>
                </a:solidFill>
                <a:latin typeface="Franklin Gothic Medium" panose="020B0603020102020204" pitchFamily="34" charset="0"/>
              </a:rPr>
              <a:t>Collect all the related addresses and sort them in terms of their sybils risks</a:t>
            </a:r>
          </a:p>
        </p:txBody>
      </p:sp>
      <p:sp>
        <p:nvSpPr>
          <p:cNvPr id="11" name="文本框 10">
            <a:extLst>
              <a:ext uri="{FF2B5EF4-FFF2-40B4-BE49-F238E27FC236}">
                <a16:creationId xmlns:a16="http://schemas.microsoft.com/office/drawing/2014/main" id="{232F0C6B-BE6A-261C-DED7-4005F7F72673}"/>
              </a:ext>
            </a:extLst>
          </p:cNvPr>
          <p:cNvSpPr txBox="1"/>
          <p:nvPr/>
        </p:nvSpPr>
        <p:spPr>
          <a:xfrm>
            <a:off x="2178" y="3675143"/>
            <a:ext cx="6093822" cy="369332"/>
          </a:xfrm>
          <a:prstGeom prst="rect">
            <a:avLst/>
          </a:prstGeom>
          <a:noFill/>
        </p:spPr>
        <p:txBody>
          <a:bodyPr wrap="square">
            <a:spAutoFit/>
          </a:bodyPr>
          <a:lstStyle/>
          <a:p>
            <a:r>
              <a:rPr lang="en-US" altLang="zh-CN" b="1" dirty="0">
                <a:cs typeface="+mn-ea"/>
                <a:sym typeface="+mn-lt"/>
              </a:rPr>
              <a:t>Fund Supplier</a:t>
            </a:r>
            <a:endParaRPr lang="zh-CN" altLang="en-US" dirty="0"/>
          </a:p>
        </p:txBody>
      </p:sp>
    </p:spTree>
    <p:extLst>
      <p:ext uri="{BB962C8B-B14F-4D97-AF65-F5344CB8AC3E}">
        <p14:creationId xmlns:p14="http://schemas.microsoft.com/office/powerpoint/2010/main" val="343056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13545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80367;"/>
</p:tagLst>
</file>

<file path=ppt/tags/tag10.xml><?xml version="1.0" encoding="utf-8"?>
<p:tagLst xmlns:a="http://schemas.openxmlformats.org/drawingml/2006/main" xmlns:r="http://schemas.openxmlformats.org/officeDocument/2006/relationships" xmlns:p="http://schemas.openxmlformats.org/presentationml/2006/main">
  <p:tag name="ISLIDE.ICON" val="#17404;#31034;"/>
</p:tagLst>
</file>

<file path=ppt/tags/tag11.xml><?xml version="1.0" encoding="utf-8"?>
<p:tagLst xmlns:a="http://schemas.openxmlformats.org/drawingml/2006/main" xmlns:r="http://schemas.openxmlformats.org/officeDocument/2006/relationships" xmlns:p="http://schemas.openxmlformats.org/presentationml/2006/main">
  <p:tag name="ISLIDE.ICON" val="#180367;"/>
</p:tagLst>
</file>

<file path=ppt/tags/tag2.xml><?xml version="1.0" encoding="utf-8"?>
<p:tagLst xmlns:a="http://schemas.openxmlformats.org/drawingml/2006/main" xmlns:r="http://schemas.openxmlformats.org/officeDocument/2006/relationships" xmlns:p="http://schemas.openxmlformats.org/presentationml/2006/main">
  <p:tag name="ISLIDE.ICON" val="#180367;"/>
</p:tagLst>
</file>

<file path=ppt/tags/tag3.xml><?xml version="1.0" encoding="utf-8"?>
<p:tagLst xmlns:a="http://schemas.openxmlformats.org/drawingml/2006/main" xmlns:r="http://schemas.openxmlformats.org/officeDocument/2006/relationships" xmlns:p="http://schemas.openxmlformats.org/presentationml/2006/main">
  <p:tag name="ISLIDE.ICON" val="#180367;"/>
</p:tagLst>
</file>

<file path=ppt/tags/tag4.xml><?xml version="1.0" encoding="utf-8"?>
<p:tagLst xmlns:a="http://schemas.openxmlformats.org/drawingml/2006/main" xmlns:r="http://schemas.openxmlformats.org/officeDocument/2006/relationships" xmlns:p="http://schemas.openxmlformats.org/presentationml/2006/main">
  <p:tag name="ISLIDE.ICON" val="#17404;"/>
</p:tagLst>
</file>

<file path=ppt/tags/tag5.xml><?xml version="1.0" encoding="utf-8"?>
<p:tagLst xmlns:a="http://schemas.openxmlformats.org/drawingml/2006/main" xmlns:r="http://schemas.openxmlformats.org/officeDocument/2006/relationships" xmlns:p="http://schemas.openxmlformats.org/presentationml/2006/main">
  <p:tag name="ISLIDE.ICON" val="#17404;"/>
</p:tagLst>
</file>

<file path=ppt/tags/tag6.xml><?xml version="1.0" encoding="utf-8"?>
<p:tagLst xmlns:a="http://schemas.openxmlformats.org/drawingml/2006/main" xmlns:r="http://schemas.openxmlformats.org/officeDocument/2006/relationships" xmlns:p="http://schemas.openxmlformats.org/presentationml/2006/main">
  <p:tag name="ISLIDE.ICON" val="#17404;"/>
</p:tagLst>
</file>

<file path=ppt/tags/tag7.xml><?xml version="1.0" encoding="utf-8"?>
<p:tagLst xmlns:a="http://schemas.openxmlformats.org/drawingml/2006/main" xmlns:r="http://schemas.openxmlformats.org/officeDocument/2006/relationships" xmlns:p="http://schemas.openxmlformats.org/presentationml/2006/main">
  <p:tag name="ISLIDE.ICON" val="#180367;"/>
</p:tagLst>
</file>

<file path=ppt/tags/tag8.xml><?xml version="1.0" encoding="utf-8"?>
<p:tagLst xmlns:a="http://schemas.openxmlformats.org/drawingml/2006/main" xmlns:r="http://schemas.openxmlformats.org/officeDocument/2006/relationships" xmlns:p="http://schemas.openxmlformats.org/presentationml/2006/main">
  <p:tag name="ISLIDE.ICON" val="#180367;"/>
</p:tagLst>
</file>

<file path=ppt/tags/tag9.xml><?xml version="1.0" encoding="utf-8"?>
<p:tagLst xmlns:a="http://schemas.openxmlformats.org/drawingml/2006/main" xmlns:r="http://schemas.openxmlformats.org/officeDocument/2006/relationships" xmlns:p="http://schemas.openxmlformats.org/presentationml/2006/main">
  <p:tag name="ISLIDE.ICON" val="#18036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8639</TotalTime>
  <Words>7807</Words>
  <Application>Microsoft Office PowerPoint</Application>
  <PresentationFormat>宽屏</PresentationFormat>
  <Paragraphs>896</Paragraphs>
  <Slides>43</Slides>
  <Notes>41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43</vt:i4>
      </vt:variant>
    </vt:vector>
  </HeadingPairs>
  <TitlesOfParts>
    <vt:vector size="60" baseType="lpstr">
      <vt:lpstr>LarkHackSafariFont</vt:lpstr>
      <vt:lpstr>source-serif-pro</vt:lpstr>
      <vt:lpstr>等线</vt:lpstr>
      <vt:lpstr>等线 Light</vt:lpstr>
      <vt:lpstr>庞门正道标题体</vt:lpstr>
      <vt:lpstr>微软雅黑</vt:lpstr>
      <vt:lpstr>Arial</vt:lpstr>
      <vt:lpstr>Arial</vt:lpstr>
      <vt:lpstr>Calibri</vt:lpstr>
      <vt:lpstr>Cambria Math</vt:lpstr>
      <vt:lpstr>Franklin Gothic Medium</vt:lpstr>
      <vt:lpstr>IBM Plex Sans</vt:lpstr>
      <vt:lpstr>Miriam Libre</vt:lpstr>
      <vt:lpstr>Nunito Sans</vt:lpstr>
      <vt:lpstr>Open Sans</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tao</dc:creator>
  <cp:lastModifiedBy>tao</cp:lastModifiedBy>
  <cp:revision>142</cp:revision>
  <dcterms:created xsi:type="dcterms:W3CDTF">2022-10-24T01:37:11Z</dcterms:created>
  <dcterms:modified xsi:type="dcterms:W3CDTF">2022-10-31T18:14:15Z</dcterms:modified>
</cp:coreProperties>
</file>